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2" r:id="rId3"/>
    <p:sldId id="265" r:id="rId4"/>
    <p:sldId id="267" r:id="rId5"/>
    <p:sldId id="266" r:id="rId6"/>
    <p:sldId id="268" r:id="rId7"/>
    <p:sldId id="269" r:id="rId8"/>
    <p:sldId id="274" r:id="rId9"/>
    <p:sldId id="275" r:id="rId10"/>
    <p:sldId id="276" r:id="rId11"/>
    <p:sldId id="270" r:id="rId12"/>
    <p:sldId id="264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2" autoAdjust="0"/>
  </p:normalViewPr>
  <p:slideViewPr>
    <p:cSldViewPr snapToGrid="0">
      <p:cViewPr varScale="1">
        <p:scale>
          <a:sx n="92" d="100"/>
          <a:sy n="92" d="100"/>
        </p:scale>
        <p:origin x="9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A894569-E4F6-4E71-A63F-D396070902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10E7125-F8C0-40FA-941E-6B2B1F44F4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AA7A2-096F-4892-9700-1442CB78DB8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CD797E-16D3-4DCD-B379-C53CC0E14A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BADFDD6-018B-4389-A001-C4AC9EF22E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1661-80E8-4287-A6D6-D222E918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59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9EE3B-06F5-4C1D-B631-20D69864EAD0}" type="datetimeFigureOut">
              <a:rPr lang="zh-CN" altLang="en-US" smtClean="0"/>
              <a:t>2019-7-19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F061D-262C-4556-9E6F-217F599DE4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791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408979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248584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070C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BF14A18B-C675-4E78-ACBA-7EA3DB6A62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A478489D-E8A2-48A9-B0F9-CC185A5C2B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903392-8F79-4402-8993-D1DB2BD1C63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6635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06D212FB-D54E-4545-A83E-13B460385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C140DC3C-13F9-4D81-8C9B-6A414E411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AD4FFC-8207-4B61-BDE3-BE25CDA1AD6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4874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1243583"/>
            <a:ext cx="1971675" cy="4933380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243583"/>
            <a:ext cx="5800725" cy="4933379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445E63F7-6506-4A89-93B5-03404C0A43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7F631362-A929-40B1-85B1-622AC23C8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A69184-FA6E-40F4-8480-23011999039A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97381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E204D1E3-19C2-4621-B1D4-DD610F563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4C346C82-47CF-4943-ADBD-37A6F1C20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43D965-4CCF-4E9C-8BD6-54DBFE7BBCE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2092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143001"/>
            <a:ext cx="7886700" cy="3419475"/>
          </a:xfrm>
        </p:spPr>
        <p:txBody>
          <a:bodyPr anchor="b"/>
          <a:lstStyle>
            <a:lvl1pPr>
              <a:defRPr sz="45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rgbClr val="0070C0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9D5BA1CA-F5A8-4D06-A1C1-B8AE3C4DD1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86EACA4C-E9B2-41E8-92D3-547F5B4C9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12A38-926A-4711-BEA2-2580EE7B1A0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79292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CF8BB9E-DBA2-4A10-8D79-AA0E82C5BB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C956400-4013-4366-AD78-EC9065777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8A7D41-7CAF-4671-AC68-A21EAF1F8F9F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34306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194421"/>
            <a:ext cx="3886200" cy="4982542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194421"/>
            <a:ext cx="3886200" cy="4982542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ECB6772-E5CA-4488-B6A5-47A4D77218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F0F58A6-6D15-4B41-A577-C1F82A418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244625C-5B18-4CB7-9D95-531BFB14B731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74813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42493" y="280704"/>
            <a:ext cx="6472857" cy="65900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175387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0C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009777"/>
            <a:ext cx="3868340" cy="4179887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7959" y="1185865"/>
            <a:ext cx="3887391" cy="813435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0C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999300"/>
            <a:ext cx="3887391" cy="4190364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="" xmlns:a16="http://schemas.microsoft.com/office/drawing/2014/main" id="{8C047FB9-8CB9-4856-8C56-16BDB8CAEC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="" xmlns:a16="http://schemas.microsoft.com/office/drawing/2014/main" id="{A6496E1A-7C61-4D96-ACFA-2EFB26679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E1C524-6C3A-47C4-8EA4-1E33156D684D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35056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2BB654-56FC-47D4-B745-DEEDFC4493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7B8E88-8E3B-4BA3-8EE2-8851359FFB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B90DBA0-F278-40F8-B329-C49823BA4BDC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22648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1161288"/>
            <a:ext cx="2949178" cy="896112"/>
          </a:xfrm>
        </p:spPr>
        <p:txBody>
          <a:bodyPr anchor="b"/>
          <a:lstStyle>
            <a:lvl1pPr>
              <a:defRPr sz="24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1161288"/>
            <a:ext cx="4629150" cy="4699762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1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500">
                <a:solidFill>
                  <a:srgbClr val="0070C0"/>
                </a:solidFill>
              </a:defRPr>
            </a:lvl4pPr>
            <a:lvl5pPr>
              <a:defRPr sz="1500">
                <a:solidFill>
                  <a:srgbClr val="0070C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rgbClr val="0070C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245D4F9-3564-407B-9E36-E75B1E41EF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66115E5-290B-40A4-9B24-BC4DC34389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195660-0A08-44B7-8176-1BEFB19FB76B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3642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1152144"/>
            <a:ext cx="2949178" cy="905256"/>
          </a:xfrm>
        </p:spPr>
        <p:txBody>
          <a:bodyPr anchor="b"/>
          <a:lstStyle>
            <a:lvl1pPr>
              <a:defRPr sz="2400">
                <a:solidFill>
                  <a:srgbClr val="0070C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1152144"/>
            <a:ext cx="4629150" cy="5029200"/>
          </a:xfrm>
        </p:spPr>
        <p:txBody>
          <a:bodyPr/>
          <a:lstStyle>
            <a:lvl1pPr marL="0" indent="0">
              <a:buNone/>
              <a:defRPr sz="2400">
                <a:solidFill>
                  <a:srgbClr val="0070C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123944"/>
          </a:xfrm>
        </p:spPr>
        <p:txBody>
          <a:bodyPr/>
          <a:lstStyle>
            <a:lvl1pPr marL="0" indent="0">
              <a:buNone/>
              <a:defRPr sz="1200">
                <a:solidFill>
                  <a:srgbClr val="0070C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6FDCF7A-1826-4281-B1E2-08BBCFCE2D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238E9F8-BDE7-4357-A849-9BAC91F211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877815D-4410-4C7C-AEA4-14F4F95341DA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1548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aemcomponent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173986" y="283010"/>
            <a:ext cx="6341364" cy="732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143001"/>
            <a:ext cx="7886700" cy="503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9" name="Footer Placeholder 2">
            <a:extLst>
              <a:ext uri="{FF2B5EF4-FFF2-40B4-BE49-F238E27FC236}">
                <a16:creationId xmlns="" xmlns:a16="http://schemas.microsoft.com/office/drawing/2014/main" id="{3F0D8DD5-A8B7-423D-8867-F31573EBF3F6}"/>
              </a:ext>
            </a:extLst>
          </p:cNvPr>
          <p:cNvSpPr txBox="1">
            <a:spLocks/>
          </p:cNvSpPr>
          <p:nvPr userDrawn="1"/>
        </p:nvSpPr>
        <p:spPr>
          <a:xfrm>
            <a:off x="410440" y="760621"/>
            <a:ext cx="1660814" cy="26461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24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0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900">
                <a:solidFill>
                  <a:srgbClr val="0070C0"/>
                </a:solidFill>
              </a:rPr>
              <a:t>Innovative Circuit Protection</a:t>
            </a:r>
            <a:endParaRPr lang="en-US" sz="900" dirty="0">
              <a:solidFill>
                <a:srgbClr val="0070C0"/>
              </a:solidFill>
            </a:endParaRPr>
          </a:p>
        </p:txBody>
      </p:sp>
      <p:cxnSp>
        <p:nvCxnSpPr>
          <p:cNvPr id="10" name="Straight Connector 6">
            <a:extLst>
              <a:ext uri="{FF2B5EF4-FFF2-40B4-BE49-F238E27FC236}">
                <a16:creationId xmlns="" xmlns:a16="http://schemas.microsoft.com/office/drawing/2014/main" id="{C53A2399-A3CE-4193-B55D-47344A73D9A1}"/>
              </a:ext>
            </a:extLst>
          </p:cNvPr>
          <p:cNvCxnSpPr>
            <a:cxnSpLocks/>
          </p:cNvCxnSpPr>
          <p:nvPr userDrawn="1"/>
        </p:nvCxnSpPr>
        <p:spPr>
          <a:xfrm>
            <a:off x="450273" y="1043709"/>
            <a:ext cx="8243455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AA78373-5AA5-43BA-9BDC-BE1697AD1B38}"/>
              </a:ext>
            </a:extLst>
          </p:cNvPr>
          <p:cNvSpPr txBox="1"/>
          <p:nvPr userDrawn="1"/>
        </p:nvSpPr>
        <p:spPr>
          <a:xfrm>
            <a:off x="628650" y="6369780"/>
            <a:ext cx="22448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2">
                    <a:lumMod val="75000"/>
                  </a:schemeClr>
                </a:solidFill>
                <a:hlinkClick r:id="rId13"/>
              </a:rPr>
              <a:t>www.aemcomponents.com</a:t>
            </a:r>
            <a:endParaRPr lang="en-US" altLang="zh-CN" sz="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3451461-09C5-406B-AE20-5A2A41668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70C0"/>
                </a:solidFill>
              </a:defRPr>
            </a:lvl1pPr>
          </a:lstStyle>
          <a:p>
            <a:fld id="{6AE8ACD0-E946-484A-B50F-E97A58C49F3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909919B-21AB-409D-A0CF-A68762A827D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63" y="331466"/>
            <a:ext cx="1244767" cy="37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2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0070C0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0070C0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070C0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070C0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6E489DB-EEBA-43E4-AE25-B0B899D5D3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6C71053-CD68-467B-BD6C-497CD4A5F4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8" name="标题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488832" cy="1152128"/>
          </a:xfrm>
        </p:spPr>
        <p:txBody>
          <a:bodyPr>
            <a:noAutofit/>
          </a:bodyPr>
          <a:lstStyle/>
          <a:p>
            <a:r>
              <a:rPr lang="zh-CN" altLang="en-US" sz="6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覆</a:t>
            </a:r>
            <a:r>
              <a:rPr lang="zh-CN" altLang="en-US" sz="6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铜板工艺简介</a:t>
            </a:r>
            <a:endParaRPr lang="en-US" sz="6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924300" y="4392538"/>
            <a:ext cx="43815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 </a:t>
            </a:r>
            <a:r>
              <a:rPr lang="en-US" altLang="zh-CN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368 </a:t>
            </a: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期</a:t>
            </a:r>
            <a:endParaRPr lang="zh-CN" altLang="en-US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122718" y="474643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188336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31684" y="425492"/>
            <a:ext cx="5810795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主要制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程简介之四：热压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91" y="1676811"/>
            <a:ext cx="7153275" cy="38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2"/>
          <p:cNvSpPr txBox="1"/>
          <p:nvPr/>
        </p:nvSpPr>
        <p:spPr>
          <a:xfrm>
            <a:off x="577620" y="2900947"/>
            <a:ext cx="5998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热压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2665852" y="219517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组合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Box 16"/>
          <p:cNvSpPr txBox="1"/>
          <p:nvPr/>
        </p:nvSpPr>
        <p:spPr>
          <a:xfrm>
            <a:off x="4610068" y="364251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rPr>
              <a:t>铜箔</a:t>
            </a:r>
          </a:p>
        </p:txBody>
      </p:sp>
      <p:sp>
        <p:nvSpPr>
          <p:cNvPr id="11" name="TextBox 17"/>
          <p:cNvSpPr txBox="1"/>
          <p:nvPr/>
        </p:nvSpPr>
        <p:spPr>
          <a:xfrm>
            <a:off x="4610068" y="472263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rPr>
              <a:t>钢板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579550" y="5240828"/>
            <a:ext cx="7247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将依厚度规格堆叠的基材，单面或双面覆盖铜箔夹于上下钢板之间准备热压</a:t>
            </a:r>
          </a:p>
        </p:txBody>
      </p:sp>
      <p:sp>
        <p:nvSpPr>
          <p:cNvPr id="13" name="TextBox 8"/>
          <p:cNvSpPr txBox="1"/>
          <p:nvPr/>
        </p:nvSpPr>
        <p:spPr>
          <a:xfrm>
            <a:off x="505612" y="1362357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</a:rPr>
              <a:t>热压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（示意图）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8847953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sp>
        <p:nvSpPr>
          <p:cNvPr id="6" name="TextBox 4"/>
          <p:cNvSpPr txBox="1"/>
          <p:nvPr/>
        </p:nvSpPr>
        <p:spPr>
          <a:xfrm>
            <a:off x="378446" y="1214895"/>
            <a:ext cx="81369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检查段：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生产过程中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CCD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基材检查寄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On-line 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测厚仪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成品板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24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小时人工全检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包装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针对各种基板分别规定打包松紧度，防止拌匀过程中滑动擦伤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出货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2431684" y="425492"/>
            <a:ext cx="5810795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主要制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程简介之五：检查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4566768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9460698-BE82-4B94-ABAE-B2F958C412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23E18BD0-EA74-4EFB-9959-8565D534E1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dirty="0"/>
              <a:t>End</a:t>
            </a:r>
            <a:endParaRPr lang="zh-CN" altLang="en-US" dirty="0"/>
          </a:p>
        </p:txBody>
      </p:sp>
      <p:pic>
        <p:nvPicPr>
          <p:cNvPr id="4" name="图片 2">
            <a:extLst>
              <a:ext uri="{FF2B5EF4-FFF2-40B4-BE49-F238E27FC236}">
                <a16:creationId xmlns="" xmlns:a16="http://schemas.microsoft.com/office/drawing/2014/main" id="{7EC7E018-C459-4706-81D3-739DBB4F8C1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28950" y="1700571"/>
            <a:ext cx="3259622" cy="18635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97974" y="3831779"/>
            <a:ext cx="4247467" cy="1985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5400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周末</a:t>
            </a:r>
            <a:r>
              <a:rPr lang="zh-CN" altLang="en-US" sz="54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076" y="4114800"/>
            <a:ext cx="1391536" cy="1391536"/>
          </a:xfrm>
          <a:prstGeom prst="rect">
            <a:avLst/>
          </a:prstGeom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088083" y="512002"/>
            <a:ext cx="36783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5504253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326873" y="324445"/>
            <a:ext cx="4464496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CN" sz="40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覆铜板概念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502687" y="1451412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覆铜板英文名称 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Copper Clad Laminate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，简称“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CCL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”，是目前各种电子，电机设备制品零件，线路装配等均不可或缺的基本材料。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覆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铜板又称为铜箔积层板，顾名思义就是由一层层基材（</a:t>
            </a:r>
            <a:r>
              <a:rPr lang="en-US" altLang="zh-CN" sz="2400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Prepreg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）叠合在一起，上下两面或单面贴上铜箔（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Copper Foil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），经热压机加热加压后成为组织均匀的复合材料。</a:t>
            </a:r>
            <a:endParaRPr 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92" y="4615619"/>
            <a:ext cx="2609850" cy="1512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"/>
          <p:cNvSpPr txBox="1"/>
          <p:nvPr/>
        </p:nvSpPr>
        <p:spPr>
          <a:xfrm>
            <a:off x="7208010" y="4805768"/>
            <a:ext cx="702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铜箔</a:t>
            </a:r>
            <a:endParaRPr lang="zh-CN" alt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7168971" y="5371715"/>
            <a:ext cx="995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Prepreg</a:t>
            </a:r>
            <a:endParaRPr lang="zh-CN" alt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1102737" y="472538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单面板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双面板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绝缘板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7056608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2472329" y="352895"/>
            <a:ext cx="4536504" cy="5760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lang="zh-CN" altLang="en-US" sz="40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二</a:t>
            </a:r>
            <a:r>
              <a:rPr lang="en-US" altLang="zh-CN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主要原料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28650" y="1586699"/>
            <a:ext cx="7886700" cy="4485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基材的等级主要由所使用的树脂及补强上胶材料的种类来决定</a:t>
            </a:r>
            <a:endParaRPr lang="en-US" altLang="zh-CN" sz="2400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树脂：常用的树脂有酚醛树脂、环氧树脂、聚酯树脂、聚酰亚胺树脂、聚四氟乙烯树脂等。</a:t>
            </a:r>
            <a:endParaRPr lang="en-US" altLang="zh-CN" sz="2400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补强</a:t>
            </a:r>
            <a:r>
              <a:rPr lang="zh-CN" altLang="en-US" sz="24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材料：常用的补强上胶材料有木浆纸、玻璃纤维纸、玻纤布、石英纤维布、芳香聚酰胺布、其他合成纤维布等。</a:t>
            </a:r>
            <a:endParaRPr lang="en-US" altLang="zh-CN" sz="2400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金属箔：铜箔、铝箔、银箔、金箔等</a:t>
            </a:r>
            <a:endParaRPr lang="en-US" altLang="zh-CN" sz="2400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4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楷体" panose="02010609060101010101" pitchFamily="49" charset="-122"/>
              </a:rPr>
              <a:t>* </a:t>
            </a:r>
            <a:r>
              <a:rPr lang="zh-CN" alt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楷体" panose="02010609060101010101" pitchFamily="49" charset="-122"/>
              </a:rPr>
              <a:t>目前应用最广的是环氧树脂，玻纤布和铜箔。</a:t>
            </a:r>
            <a:endParaRPr lang="zh-CN" alt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5584405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792260" y="429871"/>
            <a:ext cx="4080882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三</a:t>
            </a:r>
            <a:r>
              <a:rPr 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生产流程图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93" y="1511941"/>
            <a:ext cx="8091218" cy="436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2432008" y="3860994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u="sng" dirty="0" smtClean="0">
                <a:solidFill>
                  <a:srgbClr val="CC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组 合</a:t>
            </a:r>
            <a:endParaRPr lang="zh-CN" altLang="en-US" sz="1600" b="1" u="sng" dirty="0">
              <a:solidFill>
                <a:srgbClr val="CC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14"/>
          <p:cNvSpPr txBox="1"/>
          <p:nvPr/>
        </p:nvSpPr>
        <p:spPr>
          <a:xfrm>
            <a:off x="4952288" y="328493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u="sng" dirty="0" smtClean="0">
                <a:solidFill>
                  <a:srgbClr val="CC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热 压</a:t>
            </a:r>
            <a:endParaRPr lang="zh-CN" altLang="en-US" sz="1600" b="1" u="sng" dirty="0">
              <a:solidFill>
                <a:srgbClr val="CC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TextBox 15"/>
          <p:cNvSpPr txBox="1"/>
          <p:nvPr/>
        </p:nvSpPr>
        <p:spPr>
          <a:xfrm>
            <a:off x="1783936" y="5355351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u="sng" dirty="0" smtClean="0">
                <a:solidFill>
                  <a:srgbClr val="CC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裁 剪</a:t>
            </a:r>
            <a:endParaRPr lang="zh-CN" altLang="en-US" sz="1600" b="1" u="sng" dirty="0">
              <a:solidFill>
                <a:srgbClr val="CC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5312328" y="501312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u="sng" dirty="0" smtClean="0">
                <a:solidFill>
                  <a:srgbClr val="CC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检 查</a:t>
            </a:r>
            <a:endParaRPr lang="zh-CN" altLang="en-US" sz="1600" b="1" u="sng" dirty="0">
              <a:solidFill>
                <a:srgbClr val="CC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TextBox 17"/>
          <p:cNvSpPr txBox="1"/>
          <p:nvPr/>
        </p:nvSpPr>
        <p:spPr>
          <a:xfrm>
            <a:off x="7184536" y="501312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u="sng" dirty="0" smtClean="0">
                <a:solidFill>
                  <a:srgbClr val="CC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包 装</a:t>
            </a:r>
            <a:endParaRPr lang="zh-CN" altLang="en-US" sz="1600" b="1" u="sng" dirty="0">
              <a:solidFill>
                <a:srgbClr val="CC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TextBox 18"/>
          <p:cNvSpPr txBox="1"/>
          <p:nvPr/>
        </p:nvSpPr>
        <p:spPr>
          <a:xfrm>
            <a:off x="663186" y="1908293"/>
            <a:ext cx="80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（树脂）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TextBox 19"/>
          <p:cNvSpPr txBox="1"/>
          <p:nvPr/>
        </p:nvSpPr>
        <p:spPr>
          <a:xfrm>
            <a:off x="2252200" y="206615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（玻纤布）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TextBox 20"/>
          <p:cNvSpPr txBox="1"/>
          <p:nvPr/>
        </p:nvSpPr>
        <p:spPr>
          <a:xfrm>
            <a:off x="4525732" y="1772762"/>
            <a:ext cx="1290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（基材裁切）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TextBox 21"/>
          <p:cNvSpPr txBox="1"/>
          <p:nvPr/>
        </p:nvSpPr>
        <p:spPr>
          <a:xfrm>
            <a:off x="6971258" y="1297701"/>
            <a:ext cx="1290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（自用基材）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TextBox 22"/>
          <p:cNvSpPr txBox="1"/>
          <p:nvPr/>
        </p:nvSpPr>
        <p:spPr>
          <a:xfrm>
            <a:off x="7220540" y="2370312"/>
            <a:ext cx="168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（外售卷状基材）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TextBox 24"/>
          <p:cNvSpPr txBox="1"/>
          <p:nvPr/>
        </p:nvSpPr>
        <p:spPr>
          <a:xfrm>
            <a:off x="-16264" y="3428946"/>
            <a:ext cx="2478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（牛皮纸裁剪机）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TextBox 25"/>
          <p:cNvSpPr txBox="1"/>
          <p:nvPr/>
        </p:nvSpPr>
        <p:spPr>
          <a:xfrm>
            <a:off x="5735124" y="3326526"/>
            <a:ext cx="80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（冷却）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TextBox 26"/>
          <p:cNvSpPr txBox="1"/>
          <p:nvPr/>
        </p:nvSpPr>
        <p:spPr>
          <a:xfrm>
            <a:off x="7215913" y="3334993"/>
            <a:ext cx="140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（铜箔基板）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TextBox 27"/>
          <p:cNvSpPr txBox="1"/>
          <p:nvPr/>
        </p:nvSpPr>
        <p:spPr>
          <a:xfrm>
            <a:off x="5384336" y="3860994"/>
            <a:ext cx="140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（钢板清洗机）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TextBox 28"/>
          <p:cNvSpPr txBox="1"/>
          <p:nvPr/>
        </p:nvSpPr>
        <p:spPr>
          <a:xfrm>
            <a:off x="2720040" y="4077018"/>
            <a:ext cx="140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（自动裁剪机）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TextBox 29"/>
          <p:cNvSpPr txBox="1"/>
          <p:nvPr/>
        </p:nvSpPr>
        <p:spPr>
          <a:xfrm>
            <a:off x="2874849" y="5379631"/>
            <a:ext cx="140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（手动裁剪机）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4" name="TextBox 30"/>
          <p:cNvSpPr txBox="1"/>
          <p:nvPr/>
        </p:nvSpPr>
        <p:spPr>
          <a:xfrm>
            <a:off x="735193" y="5085130"/>
            <a:ext cx="140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（铜箔基板）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" name="TextBox 31"/>
          <p:cNvSpPr txBox="1"/>
          <p:nvPr/>
        </p:nvSpPr>
        <p:spPr>
          <a:xfrm>
            <a:off x="3887588" y="237031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u="sng" dirty="0" smtClean="0">
                <a:solidFill>
                  <a:srgbClr val="CC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 胶</a:t>
            </a:r>
            <a:endParaRPr lang="zh-CN" altLang="en-US" sz="1600" b="1" u="sng" dirty="0">
              <a:solidFill>
                <a:srgbClr val="CC00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5433872" y="1088666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043930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743410" y="338888"/>
            <a:ext cx="3816424" cy="53373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CN" sz="4000" b="1" dirty="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  <a:cs typeface="Arial" panose="020B0604020202020204" pitchFamily="34" charset="0"/>
              </a:rPr>
              <a:t>   </a:t>
            </a:r>
            <a:r>
              <a:rPr lang="en-US" altLang="zh-CN" sz="4000" b="1" dirty="0" smtClean="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四</a:t>
            </a:r>
            <a:r>
              <a:rPr lang="en-US" altLang="zh-CN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主要制程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719572" y="1711339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主要工艺流程： 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配料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上胶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   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组合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       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热压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                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检查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右箭头 8"/>
          <p:cNvSpPr/>
          <p:nvPr/>
        </p:nvSpPr>
        <p:spPr>
          <a:xfrm>
            <a:off x="2311362" y="3359944"/>
            <a:ext cx="432048" cy="34221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3328566" y="3864000"/>
            <a:ext cx="432048" cy="34221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4291582" y="4322308"/>
            <a:ext cx="432048" cy="34221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5407706" y="4800104"/>
            <a:ext cx="432048" cy="34221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1261590" y="2855888"/>
            <a:ext cx="432048" cy="34221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283913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31684" y="425492"/>
            <a:ext cx="5810795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主要制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程简介之一：配料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81" y="1312527"/>
            <a:ext cx="75438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"/>
          <p:cNvSpPr txBox="1"/>
          <p:nvPr/>
        </p:nvSpPr>
        <p:spPr>
          <a:xfrm>
            <a:off x="1318761" y="134050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（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示意图）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598681" y="5331970"/>
            <a:ext cx="7321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溴化树脂内加入适当的硬化剂，架桥促进剂，填充剂，使其在搅拌器中混合成含浸所用的树脂</a:t>
            </a:r>
          </a:p>
        </p:txBody>
      </p:sp>
      <p:sp>
        <p:nvSpPr>
          <p:cNvPr id="10" name="TextBox 2"/>
          <p:cNvSpPr txBox="1"/>
          <p:nvPr/>
        </p:nvSpPr>
        <p:spPr>
          <a:xfrm>
            <a:off x="548739" y="3140707"/>
            <a:ext cx="553998" cy="10801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上  胶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895269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31684" y="425492"/>
            <a:ext cx="5810795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主要制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程简介之二：上胶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9" y="1663600"/>
            <a:ext cx="7419975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"/>
          <p:cNvSpPr txBox="1"/>
          <p:nvPr/>
        </p:nvSpPr>
        <p:spPr>
          <a:xfrm>
            <a:off x="1249101" y="45439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  栈 板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9" name="TextBox 16"/>
          <p:cNvSpPr txBox="1"/>
          <p:nvPr/>
        </p:nvSpPr>
        <p:spPr>
          <a:xfrm>
            <a:off x="6073637" y="44626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  玻纤布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10" name="TextBox 17"/>
          <p:cNvSpPr txBox="1"/>
          <p:nvPr/>
        </p:nvSpPr>
        <p:spPr>
          <a:xfrm>
            <a:off x="601029" y="123155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上胶</a:t>
            </a:r>
            <a:r>
              <a:rPr lang="zh-CN" altLang="en-US" sz="2400" b="1" dirty="0" smtClean="0">
                <a:solidFill>
                  <a:schemeClr val="accent1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示意图）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497997" y="5395426"/>
            <a:ext cx="7306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将玻纤布含浸树脂，并利用热能将溶剂挥发及进行架桥反应使之成为半硬化的基材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6512451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31684" y="425492"/>
            <a:ext cx="5810795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主要制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程简介之二：上胶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1379017" y="1553977"/>
            <a:ext cx="6984776" cy="47525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1906376" y="1808161"/>
            <a:ext cx="5617951" cy="3565055"/>
            <a:chOff x="1441" y="1752"/>
            <a:chExt cx="9133" cy="5551"/>
          </a:xfrm>
        </p:grpSpPr>
        <p:grpSp>
          <p:nvGrpSpPr>
            <p:cNvPr id="14" name="Group 5"/>
            <p:cNvGrpSpPr>
              <a:grpSpLocks/>
            </p:cNvGrpSpPr>
            <p:nvPr/>
          </p:nvGrpSpPr>
          <p:grpSpPr bwMode="auto">
            <a:xfrm>
              <a:off x="1441" y="1752"/>
              <a:ext cx="9133" cy="5551"/>
              <a:chOff x="735" y="1247"/>
              <a:chExt cx="15120" cy="9516"/>
            </a:xfrm>
          </p:grpSpPr>
          <p:sp>
            <p:nvSpPr>
              <p:cNvPr id="16" name="Rectangle 6"/>
              <p:cNvSpPr>
                <a:spLocks noChangeArrowheads="1"/>
              </p:cNvSpPr>
              <p:nvPr/>
            </p:nvSpPr>
            <p:spPr bwMode="auto">
              <a:xfrm>
                <a:off x="10815" y="7019"/>
                <a:ext cx="2205" cy="29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" name="Rectangle 7"/>
              <p:cNvSpPr>
                <a:spLocks noChangeArrowheads="1"/>
              </p:cNvSpPr>
              <p:nvPr/>
            </p:nvSpPr>
            <p:spPr bwMode="auto">
              <a:xfrm>
                <a:off x="1680" y="3119"/>
                <a:ext cx="315" cy="10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 rot="8395173">
                <a:off x="1785" y="2339"/>
                <a:ext cx="105" cy="12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" name="Rectangle 9"/>
              <p:cNvSpPr>
                <a:spLocks noChangeArrowheads="1"/>
              </p:cNvSpPr>
              <p:nvPr/>
            </p:nvSpPr>
            <p:spPr bwMode="auto">
              <a:xfrm rot="8392896">
                <a:off x="1365" y="2807"/>
                <a:ext cx="1050" cy="31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" name="Oval 10"/>
              <p:cNvSpPr>
                <a:spLocks noChangeArrowheads="1"/>
              </p:cNvSpPr>
              <p:nvPr/>
            </p:nvSpPr>
            <p:spPr bwMode="auto">
              <a:xfrm rot="8391375">
                <a:off x="2205" y="2027"/>
                <a:ext cx="630" cy="7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" name="Oval 11"/>
              <p:cNvSpPr>
                <a:spLocks noChangeArrowheads="1"/>
              </p:cNvSpPr>
              <p:nvPr/>
            </p:nvSpPr>
            <p:spPr bwMode="auto">
              <a:xfrm rot="8391375">
                <a:off x="900" y="2993"/>
                <a:ext cx="630" cy="7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2" name="Line 12"/>
              <p:cNvSpPr>
                <a:spLocks noChangeShapeType="1"/>
              </p:cNvSpPr>
              <p:nvPr/>
            </p:nvSpPr>
            <p:spPr bwMode="auto">
              <a:xfrm>
                <a:off x="840" y="4211"/>
                <a:ext cx="150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3" name="Rectangle 13"/>
              <p:cNvSpPr>
                <a:spLocks noChangeArrowheads="1"/>
              </p:cNvSpPr>
              <p:nvPr/>
            </p:nvSpPr>
            <p:spPr bwMode="auto">
              <a:xfrm>
                <a:off x="1050" y="4523"/>
                <a:ext cx="126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开卷架</a:t>
                </a:r>
                <a:endParaRPr lang="zh-CN" altLang="en-US" sz="60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4" name="Rectangle 14"/>
              <p:cNvSpPr>
                <a:spLocks noChangeArrowheads="1"/>
              </p:cNvSpPr>
              <p:nvPr/>
            </p:nvSpPr>
            <p:spPr bwMode="auto">
              <a:xfrm>
                <a:off x="3255" y="3431"/>
                <a:ext cx="735" cy="7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5" name="Rectangle 15"/>
              <p:cNvSpPr>
                <a:spLocks noChangeArrowheads="1"/>
              </p:cNvSpPr>
              <p:nvPr/>
            </p:nvSpPr>
            <p:spPr bwMode="auto">
              <a:xfrm>
                <a:off x="3990" y="3743"/>
                <a:ext cx="525" cy="4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6" name="Oval 16"/>
              <p:cNvSpPr>
                <a:spLocks noChangeArrowheads="1"/>
              </p:cNvSpPr>
              <p:nvPr/>
            </p:nvSpPr>
            <p:spPr bwMode="auto">
              <a:xfrm>
                <a:off x="3255" y="3119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7" name="Oval 17"/>
              <p:cNvSpPr>
                <a:spLocks noChangeArrowheads="1"/>
              </p:cNvSpPr>
              <p:nvPr/>
            </p:nvSpPr>
            <p:spPr bwMode="auto">
              <a:xfrm>
                <a:off x="346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8" name="Oval 18"/>
              <p:cNvSpPr>
                <a:spLocks noChangeArrowheads="1"/>
              </p:cNvSpPr>
              <p:nvPr/>
            </p:nvSpPr>
            <p:spPr bwMode="auto">
              <a:xfrm>
                <a:off x="4325" y="376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9" name="Rectangle 19"/>
              <p:cNvSpPr>
                <a:spLocks noChangeArrowheads="1"/>
              </p:cNvSpPr>
              <p:nvPr/>
            </p:nvSpPr>
            <p:spPr bwMode="auto">
              <a:xfrm>
                <a:off x="5145" y="3275"/>
                <a:ext cx="735" cy="9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0" name="Rectangle 20"/>
              <p:cNvSpPr>
                <a:spLocks noChangeArrowheads="1"/>
              </p:cNvSpPr>
              <p:nvPr/>
            </p:nvSpPr>
            <p:spPr bwMode="auto">
              <a:xfrm>
                <a:off x="5880" y="1715"/>
                <a:ext cx="1995" cy="24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1" name="Oval 21"/>
              <p:cNvSpPr>
                <a:spLocks noChangeArrowheads="1"/>
              </p:cNvSpPr>
              <p:nvPr/>
            </p:nvSpPr>
            <p:spPr bwMode="auto">
              <a:xfrm>
                <a:off x="514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2" name="Oval 22"/>
              <p:cNvSpPr>
                <a:spLocks noChangeArrowheads="1"/>
              </p:cNvSpPr>
              <p:nvPr/>
            </p:nvSpPr>
            <p:spPr bwMode="auto">
              <a:xfrm>
                <a:off x="5670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3" name="Oval 23"/>
              <p:cNvSpPr>
                <a:spLocks noChangeArrowheads="1"/>
              </p:cNvSpPr>
              <p:nvPr/>
            </p:nvSpPr>
            <p:spPr bwMode="auto">
              <a:xfrm>
                <a:off x="5335" y="3275"/>
                <a:ext cx="420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4" name="Oval 24"/>
              <p:cNvSpPr>
                <a:spLocks noChangeArrowheads="1"/>
              </p:cNvSpPr>
              <p:nvPr/>
            </p:nvSpPr>
            <p:spPr bwMode="auto">
              <a:xfrm>
                <a:off x="6195" y="1871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5" name="Oval 25"/>
              <p:cNvSpPr>
                <a:spLocks noChangeArrowheads="1"/>
              </p:cNvSpPr>
              <p:nvPr/>
            </p:nvSpPr>
            <p:spPr bwMode="auto">
              <a:xfrm>
                <a:off x="598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6" name="Oval 26"/>
              <p:cNvSpPr>
                <a:spLocks noChangeArrowheads="1"/>
              </p:cNvSpPr>
              <p:nvPr/>
            </p:nvSpPr>
            <p:spPr bwMode="auto">
              <a:xfrm>
                <a:off x="640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7" name="Oval 27"/>
              <p:cNvSpPr>
                <a:spLocks noChangeArrowheads="1"/>
              </p:cNvSpPr>
              <p:nvPr/>
            </p:nvSpPr>
            <p:spPr bwMode="auto">
              <a:xfrm>
                <a:off x="682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8" name="Oval 28"/>
              <p:cNvSpPr>
                <a:spLocks noChangeArrowheads="1"/>
              </p:cNvSpPr>
              <p:nvPr/>
            </p:nvSpPr>
            <p:spPr bwMode="auto">
              <a:xfrm>
                <a:off x="724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9" name="Oval 29"/>
              <p:cNvSpPr>
                <a:spLocks noChangeArrowheads="1"/>
              </p:cNvSpPr>
              <p:nvPr/>
            </p:nvSpPr>
            <p:spPr bwMode="auto">
              <a:xfrm>
                <a:off x="766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0" name="Oval 30"/>
              <p:cNvSpPr>
                <a:spLocks noChangeArrowheads="1"/>
              </p:cNvSpPr>
              <p:nvPr/>
            </p:nvSpPr>
            <p:spPr bwMode="auto">
              <a:xfrm>
                <a:off x="6615" y="1871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1" name="Oval 31"/>
              <p:cNvSpPr>
                <a:spLocks noChangeArrowheads="1"/>
              </p:cNvSpPr>
              <p:nvPr/>
            </p:nvSpPr>
            <p:spPr bwMode="auto">
              <a:xfrm>
                <a:off x="7035" y="1871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2" name="Oval 32"/>
              <p:cNvSpPr>
                <a:spLocks noChangeArrowheads="1"/>
              </p:cNvSpPr>
              <p:nvPr/>
            </p:nvSpPr>
            <p:spPr bwMode="auto">
              <a:xfrm>
                <a:off x="7455" y="1871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3" name="Rectangle 33"/>
              <p:cNvSpPr>
                <a:spLocks noChangeArrowheads="1"/>
              </p:cNvSpPr>
              <p:nvPr/>
            </p:nvSpPr>
            <p:spPr bwMode="auto">
              <a:xfrm>
                <a:off x="7875" y="2807"/>
                <a:ext cx="840" cy="14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4" name="Oval 34"/>
              <p:cNvSpPr>
                <a:spLocks noChangeArrowheads="1"/>
              </p:cNvSpPr>
              <p:nvPr/>
            </p:nvSpPr>
            <p:spPr bwMode="auto">
              <a:xfrm>
                <a:off x="808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auto">
              <a:xfrm>
                <a:off x="8295" y="2807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6" name="Oval 36"/>
              <p:cNvSpPr>
                <a:spLocks noChangeArrowheads="1"/>
              </p:cNvSpPr>
              <p:nvPr/>
            </p:nvSpPr>
            <p:spPr bwMode="auto">
              <a:xfrm>
                <a:off x="850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7" name="Rectangle 37"/>
              <p:cNvSpPr>
                <a:spLocks noChangeArrowheads="1"/>
              </p:cNvSpPr>
              <p:nvPr/>
            </p:nvSpPr>
            <p:spPr bwMode="auto">
              <a:xfrm>
                <a:off x="3150" y="4523"/>
                <a:ext cx="126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焊布台</a:t>
                </a:r>
              </a:p>
            </p:txBody>
          </p:sp>
          <p:sp>
            <p:nvSpPr>
              <p:cNvPr id="48" name="Rectangle 38"/>
              <p:cNvSpPr>
                <a:spLocks noChangeArrowheads="1"/>
              </p:cNvSpPr>
              <p:nvPr/>
            </p:nvSpPr>
            <p:spPr bwMode="auto">
              <a:xfrm>
                <a:off x="6300" y="4523"/>
                <a:ext cx="126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前储布架</a:t>
                </a:r>
              </a:p>
            </p:txBody>
          </p:sp>
          <p:sp>
            <p:nvSpPr>
              <p:cNvPr id="49" name="Rectangle 39"/>
              <p:cNvSpPr>
                <a:spLocks noChangeArrowheads="1"/>
              </p:cNvSpPr>
              <p:nvPr/>
            </p:nvSpPr>
            <p:spPr bwMode="auto">
              <a:xfrm>
                <a:off x="9450" y="2807"/>
                <a:ext cx="1155" cy="14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0" name="Oval 40"/>
              <p:cNvSpPr>
                <a:spLocks noChangeArrowheads="1"/>
              </p:cNvSpPr>
              <p:nvPr/>
            </p:nvSpPr>
            <p:spPr bwMode="auto">
              <a:xfrm>
                <a:off x="10395" y="140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1" name="Oval 41"/>
              <p:cNvSpPr>
                <a:spLocks noChangeArrowheads="1"/>
              </p:cNvSpPr>
              <p:nvPr/>
            </p:nvSpPr>
            <p:spPr bwMode="auto">
              <a:xfrm>
                <a:off x="10395" y="2339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2" name="Oval 42"/>
              <p:cNvSpPr>
                <a:spLocks noChangeArrowheads="1"/>
              </p:cNvSpPr>
              <p:nvPr/>
            </p:nvSpPr>
            <p:spPr bwMode="auto">
              <a:xfrm>
                <a:off x="1060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3" name="Oval 43"/>
              <p:cNvSpPr>
                <a:spLocks noChangeArrowheads="1"/>
              </p:cNvSpPr>
              <p:nvPr/>
            </p:nvSpPr>
            <p:spPr bwMode="auto">
              <a:xfrm>
                <a:off x="10185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4" name="Oval 44"/>
              <p:cNvSpPr>
                <a:spLocks noChangeArrowheads="1"/>
              </p:cNvSpPr>
              <p:nvPr/>
            </p:nvSpPr>
            <p:spPr bwMode="auto">
              <a:xfrm>
                <a:off x="10815" y="140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5" name="Oval 45"/>
              <p:cNvSpPr>
                <a:spLocks noChangeArrowheads="1"/>
              </p:cNvSpPr>
              <p:nvPr/>
            </p:nvSpPr>
            <p:spPr bwMode="auto">
              <a:xfrm>
                <a:off x="8925" y="140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6" name="Oval 46"/>
              <p:cNvSpPr>
                <a:spLocks noChangeArrowheads="1"/>
              </p:cNvSpPr>
              <p:nvPr/>
            </p:nvSpPr>
            <p:spPr bwMode="auto">
              <a:xfrm>
                <a:off x="10290" y="2807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7" name="Oval 47"/>
              <p:cNvSpPr>
                <a:spLocks noChangeArrowheads="1"/>
              </p:cNvSpPr>
              <p:nvPr/>
            </p:nvSpPr>
            <p:spPr bwMode="auto">
              <a:xfrm>
                <a:off x="9660" y="2807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8" name="Oval 48"/>
              <p:cNvSpPr>
                <a:spLocks noChangeArrowheads="1"/>
              </p:cNvSpPr>
              <p:nvPr/>
            </p:nvSpPr>
            <p:spPr bwMode="auto">
              <a:xfrm>
                <a:off x="9975" y="2651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9" name="Rectangle 49"/>
              <p:cNvSpPr>
                <a:spLocks noChangeArrowheads="1"/>
              </p:cNvSpPr>
              <p:nvPr/>
            </p:nvSpPr>
            <p:spPr bwMode="auto">
              <a:xfrm>
                <a:off x="9450" y="4523"/>
                <a:ext cx="126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印商标机</a:t>
                </a:r>
              </a:p>
            </p:txBody>
          </p:sp>
          <p:sp>
            <p:nvSpPr>
              <p:cNvPr id="60" name="Line 50"/>
              <p:cNvSpPr>
                <a:spLocks noChangeShapeType="1"/>
              </p:cNvSpPr>
              <p:nvPr/>
            </p:nvSpPr>
            <p:spPr bwMode="auto">
              <a:xfrm>
                <a:off x="2835" y="2339"/>
                <a:ext cx="630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1" name="Line 51"/>
              <p:cNvSpPr>
                <a:spLocks noChangeShapeType="1"/>
              </p:cNvSpPr>
              <p:nvPr/>
            </p:nvSpPr>
            <p:spPr bwMode="auto">
              <a:xfrm>
                <a:off x="3465" y="3275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2" name="Line 52"/>
              <p:cNvSpPr>
                <a:spLocks noChangeShapeType="1"/>
              </p:cNvSpPr>
              <p:nvPr/>
            </p:nvSpPr>
            <p:spPr bwMode="auto">
              <a:xfrm>
                <a:off x="3570" y="4055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3" name="Line 53"/>
              <p:cNvSpPr>
                <a:spLocks noChangeShapeType="1"/>
              </p:cNvSpPr>
              <p:nvPr/>
            </p:nvSpPr>
            <p:spPr bwMode="auto">
              <a:xfrm flipV="1">
                <a:off x="5355" y="3587"/>
                <a:ext cx="0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4" name="Line 54"/>
              <p:cNvSpPr>
                <a:spLocks noChangeShapeType="1"/>
              </p:cNvSpPr>
              <p:nvPr/>
            </p:nvSpPr>
            <p:spPr bwMode="auto">
              <a:xfrm flipH="1">
                <a:off x="5670" y="3587"/>
                <a:ext cx="105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5" name="Line 55"/>
              <p:cNvSpPr>
                <a:spLocks noChangeShapeType="1"/>
              </p:cNvSpPr>
              <p:nvPr/>
            </p:nvSpPr>
            <p:spPr bwMode="auto">
              <a:xfrm>
                <a:off x="5775" y="4055"/>
                <a:ext cx="3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6" name="Line 56"/>
              <p:cNvSpPr>
                <a:spLocks noChangeShapeType="1"/>
              </p:cNvSpPr>
              <p:nvPr/>
            </p:nvSpPr>
            <p:spPr bwMode="auto">
              <a:xfrm flipV="1">
                <a:off x="619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7" name="Line 57"/>
              <p:cNvSpPr>
                <a:spLocks noChangeShapeType="1"/>
              </p:cNvSpPr>
              <p:nvPr/>
            </p:nvSpPr>
            <p:spPr bwMode="auto">
              <a:xfrm flipV="1">
                <a:off x="641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8" name="Line 58"/>
              <p:cNvSpPr>
                <a:spLocks noChangeShapeType="1"/>
              </p:cNvSpPr>
              <p:nvPr/>
            </p:nvSpPr>
            <p:spPr bwMode="auto">
              <a:xfrm flipV="1">
                <a:off x="661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69" name="Line 59"/>
              <p:cNvSpPr>
                <a:spLocks noChangeShapeType="1"/>
              </p:cNvSpPr>
              <p:nvPr/>
            </p:nvSpPr>
            <p:spPr bwMode="auto">
              <a:xfrm flipV="1">
                <a:off x="683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0" name="Line 60"/>
              <p:cNvSpPr>
                <a:spLocks noChangeShapeType="1"/>
              </p:cNvSpPr>
              <p:nvPr/>
            </p:nvSpPr>
            <p:spPr bwMode="auto">
              <a:xfrm flipV="1">
                <a:off x="703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1" name="Line 61"/>
              <p:cNvSpPr>
                <a:spLocks noChangeShapeType="1"/>
              </p:cNvSpPr>
              <p:nvPr/>
            </p:nvSpPr>
            <p:spPr bwMode="auto">
              <a:xfrm flipV="1">
                <a:off x="724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2" name="Line 62"/>
              <p:cNvSpPr>
                <a:spLocks noChangeShapeType="1"/>
              </p:cNvSpPr>
              <p:nvPr/>
            </p:nvSpPr>
            <p:spPr bwMode="auto">
              <a:xfrm flipV="1">
                <a:off x="748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3" name="Line 63"/>
              <p:cNvSpPr>
                <a:spLocks noChangeShapeType="1"/>
              </p:cNvSpPr>
              <p:nvPr/>
            </p:nvSpPr>
            <p:spPr bwMode="auto">
              <a:xfrm flipV="1">
                <a:off x="7665" y="2027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4" name="Line 64"/>
              <p:cNvSpPr>
                <a:spLocks noChangeShapeType="1"/>
              </p:cNvSpPr>
              <p:nvPr/>
            </p:nvSpPr>
            <p:spPr bwMode="auto">
              <a:xfrm>
                <a:off x="7770" y="4055"/>
                <a:ext cx="4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5" name="Line 65"/>
              <p:cNvSpPr>
                <a:spLocks noChangeShapeType="1"/>
              </p:cNvSpPr>
              <p:nvPr/>
            </p:nvSpPr>
            <p:spPr bwMode="auto">
              <a:xfrm>
                <a:off x="8505" y="2963"/>
                <a:ext cx="0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6" name="Line 66"/>
              <p:cNvSpPr>
                <a:spLocks noChangeShapeType="1"/>
              </p:cNvSpPr>
              <p:nvPr/>
            </p:nvSpPr>
            <p:spPr bwMode="auto">
              <a:xfrm flipV="1">
                <a:off x="8295" y="2963"/>
                <a:ext cx="0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7" name="Line 67"/>
              <p:cNvSpPr>
                <a:spLocks noChangeShapeType="1"/>
              </p:cNvSpPr>
              <p:nvPr/>
            </p:nvSpPr>
            <p:spPr bwMode="auto">
              <a:xfrm flipV="1">
                <a:off x="8715" y="1559"/>
                <a:ext cx="210" cy="23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8" name="Line 68"/>
              <p:cNvSpPr>
                <a:spLocks noChangeShapeType="1"/>
              </p:cNvSpPr>
              <p:nvPr/>
            </p:nvSpPr>
            <p:spPr bwMode="auto">
              <a:xfrm>
                <a:off x="9030" y="1403"/>
                <a:ext cx="14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79" name="Line 69"/>
              <p:cNvSpPr>
                <a:spLocks noChangeShapeType="1"/>
              </p:cNvSpPr>
              <p:nvPr/>
            </p:nvSpPr>
            <p:spPr bwMode="auto">
              <a:xfrm>
                <a:off x="10605" y="1559"/>
                <a:ext cx="0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0" name="Line 70"/>
              <p:cNvSpPr>
                <a:spLocks noChangeShapeType="1"/>
              </p:cNvSpPr>
              <p:nvPr/>
            </p:nvSpPr>
            <p:spPr bwMode="auto">
              <a:xfrm flipH="1">
                <a:off x="10395" y="2651"/>
                <a:ext cx="210" cy="1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1" name="Line 71"/>
              <p:cNvSpPr>
                <a:spLocks noChangeShapeType="1"/>
              </p:cNvSpPr>
              <p:nvPr/>
            </p:nvSpPr>
            <p:spPr bwMode="auto">
              <a:xfrm flipH="1">
                <a:off x="10185" y="2963"/>
                <a:ext cx="105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2" name="Line 72"/>
              <p:cNvSpPr>
                <a:spLocks noChangeShapeType="1"/>
              </p:cNvSpPr>
              <p:nvPr/>
            </p:nvSpPr>
            <p:spPr bwMode="auto">
              <a:xfrm>
                <a:off x="10290" y="4055"/>
                <a:ext cx="4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3" name="Line 73"/>
              <p:cNvSpPr>
                <a:spLocks noChangeShapeType="1"/>
              </p:cNvSpPr>
              <p:nvPr/>
            </p:nvSpPr>
            <p:spPr bwMode="auto">
              <a:xfrm flipV="1">
                <a:off x="10815" y="1559"/>
                <a:ext cx="0" cy="23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4" name="Rectangle 74"/>
              <p:cNvSpPr>
                <a:spLocks noChangeArrowheads="1"/>
              </p:cNvSpPr>
              <p:nvPr/>
            </p:nvSpPr>
            <p:spPr bwMode="auto">
              <a:xfrm>
                <a:off x="11445" y="1715"/>
                <a:ext cx="1365" cy="24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5" name="Oval 75"/>
              <p:cNvSpPr>
                <a:spLocks noChangeArrowheads="1"/>
              </p:cNvSpPr>
              <p:nvPr/>
            </p:nvSpPr>
            <p:spPr bwMode="auto">
              <a:xfrm>
                <a:off x="11760" y="218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6" name="Oval 76"/>
              <p:cNvSpPr>
                <a:spLocks noChangeArrowheads="1"/>
              </p:cNvSpPr>
              <p:nvPr/>
            </p:nvSpPr>
            <p:spPr bwMode="auto">
              <a:xfrm>
                <a:off x="11760" y="140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7" name="Oval 77"/>
              <p:cNvSpPr>
                <a:spLocks noChangeArrowheads="1"/>
              </p:cNvSpPr>
              <p:nvPr/>
            </p:nvSpPr>
            <p:spPr bwMode="auto">
              <a:xfrm>
                <a:off x="11760" y="2651"/>
                <a:ext cx="315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8" name="Oval 78"/>
              <p:cNvSpPr>
                <a:spLocks noChangeArrowheads="1"/>
              </p:cNvSpPr>
              <p:nvPr/>
            </p:nvSpPr>
            <p:spPr bwMode="auto">
              <a:xfrm>
                <a:off x="11445" y="296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89" name="Oval 79"/>
              <p:cNvSpPr>
                <a:spLocks noChangeArrowheads="1"/>
              </p:cNvSpPr>
              <p:nvPr/>
            </p:nvSpPr>
            <p:spPr bwMode="auto">
              <a:xfrm>
                <a:off x="11655" y="327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0" name="Oval 80"/>
              <p:cNvSpPr>
                <a:spLocks noChangeArrowheads="1"/>
              </p:cNvSpPr>
              <p:nvPr/>
            </p:nvSpPr>
            <p:spPr bwMode="auto">
              <a:xfrm>
                <a:off x="11970" y="337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1" name="Oval 81"/>
              <p:cNvSpPr>
                <a:spLocks noChangeArrowheads="1"/>
              </p:cNvSpPr>
              <p:nvPr/>
            </p:nvSpPr>
            <p:spPr bwMode="auto">
              <a:xfrm>
                <a:off x="11970" y="380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2" name="Oval 82"/>
              <p:cNvSpPr>
                <a:spLocks noChangeArrowheads="1"/>
              </p:cNvSpPr>
              <p:nvPr/>
            </p:nvSpPr>
            <p:spPr bwMode="auto">
              <a:xfrm>
                <a:off x="12285" y="335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3" name="Oval 83"/>
              <p:cNvSpPr>
                <a:spLocks noChangeArrowheads="1"/>
              </p:cNvSpPr>
              <p:nvPr/>
            </p:nvSpPr>
            <p:spPr bwMode="auto">
              <a:xfrm>
                <a:off x="12285" y="380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4" name="Oval 84"/>
              <p:cNvSpPr>
                <a:spLocks noChangeArrowheads="1"/>
              </p:cNvSpPr>
              <p:nvPr/>
            </p:nvSpPr>
            <p:spPr bwMode="auto">
              <a:xfrm>
                <a:off x="12600" y="3119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5" name="Rectangle 85"/>
              <p:cNvSpPr>
                <a:spLocks noChangeArrowheads="1"/>
              </p:cNvSpPr>
              <p:nvPr/>
            </p:nvSpPr>
            <p:spPr bwMode="auto">
              <a:xfrm>
                <a:off x="13230" y="3587"/>
                <a:ext cx="630" cy="6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6" name="Rectangle 86"/>
              <p:cNvSpPr>
                <a:spLocks noChangeArrowheads="1"/>
              </p:cNvSpPr>
              <p:nvPr/>
            </p:nvSpPr>
            <p:spPr bwMode="auto">
              <a:xfrm>
                <a:off x="13860" y="2963"/>
                <a:ext cx="1155" cy="12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7" name="Oval 87"/>
              <p:cNvSpPr>
                <a:spLocks noChangeArrowheads="1"/>
              </p:cNvSpPr>
              <p:nvPr/>
            </p:nvSpPr>
            <p:spPr bwMode="auto">
              <a:xfrm>
                <a:off x="14175" y="3275"/>
                <a:ext cx="315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8" name="Oval 88"/>
              <p:cNvSpPr>
                <a:spLocks noChangeArrowheads="1"/>
              </p:cNvSpPr>
              <p:nvPr/>
            </p:nvSpPr>
            <p:spPr bwMode="auto">
              <a:xfrm>
                <a:off x="13230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99" name="Oval 89"/>
              <p:cNvSpPr>
                <a:spLocks noChangeArrowheads="1"/>
              </p:cNvSpPr>
              <p:nvPr/>
            </p:nvSpPr>
            <p:spPr bwMode="auto">
              <a:xfrm>
                <a:off x="13860" y="37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0" name="Oval 90"/>
              <p:cNvSpPr>
                <a:spLocks noChangeArrowheads="1"/>
              </p:cNvSpPr>
              <p:nvPr/>
            </p:nvSpPr>
            <p:spPr bwMode="auto">
              <a:xfrm>
                <a:off x="13920" y="3119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1" name="Oval 91"/>
              <p:cNvSpPr>
                <a:spLocks noChangeArrowheads="1"/>
              </p:cNvSpPr>
              <p:nvPr/>
            </p:nvSpPr>
            <p:spPr bwMode="auto">
              <a:xfrm>
                <a:off x="14585" y="2027"/>
                <a:ext cx="115" cy="1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2" name="Oval 92"/>
              <p:cNvSpPr>
                <a:spLocks noChangeArrowheads="1"/>
              </p:cNvSpPr>
              <p:nvPr/>
            </p:nvSpPr>
            <p:spPr bwMode="auto">
              <a:xfrm>
                <a:off x="14595" y="245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3" name="Oval 93"/>
              <p:cNvSpPr>
                <a:spLocks noChangeArrowheads="1"/>
              </p:cNvSpPr>
              <p:nvPr/>
            </p:nvSpPr>
            <p:spPr bwMode="auto">
              <a:xfrm>
                <a:off x="14490" y="1247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4" name="Oval 94"/>
              <p:cNvSpPr>
                <a:spLocks noChangeArrowheads="1"/>
              </p:cNvSpPr>
              <p:nvPr/>
            </p:nvSpPr>
            <p:spPr bwMode="auto">
              <a:xfrm>
                <a:off x="14700" y="2807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5" name="Rectangle 95"/>
              <p:cNvSpPr>
                <a:spLocks noChangeArrowheads="1"/>
              </p:cNvSpPr>
              <p:nvPr/>
            </p:nvSpPr>
            <p:spPr bwMode="auto">
              <a:xfrm>
                <a:off x="14535" y="3039"/>
                <a:ext cx="105" cy="15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6" name="Rectangle 96"/>
              <p:cNvSpPr>
                <a:spLocks noChangeArrowheads="1"/>
              </p:cNvSpPr>
              <p:nvPr/>
            </p:nvSpPr>
            <p:spPr bwMode="auto">
              <a:xfrm>
                <a:off x="14320" y="3043"/>
                <a:ext cx="105" cy="15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7" name="Line 97"/>
              <p:cNvSpPr>
                <a:spLocks noChangeShapeType="1"/>
              </p:cNvSpPr>
              <p:nvPr/>
            </p:nvSpPr>
            <p:spPr bwMode="auto">
              <a:xfrm>
                <a:off x="10920" y="1403"/>
                <a:ext cx="9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8" name="Line 98"/>
              <p:cNvSpPr>
                <a:spLocks noChangeShapeType="1"/>
              </p:cNvSpPr>
              <p:nvPr/>
            </p:nvSpPr>
            <p:spPr bwMode="auto">
              <a:xfrm>
                <a:off x="11970" y="1559"/>
                <a:ext cx="0" cy="7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09" name="Line 99"/>
              <p:cNvSpPr>
                <a:spLocks noChangeShapeType="1"/>
              </p:cNvSpPr>
              <p:nvPr/>
            </p:nvSpPr>
            <p:spPr bwMode="auto">
              <a:xfrm flipH="1">
                <a:off x="11550" y="2495"/>
                <a:ext cx="315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0" name="Line 100"/>
              <p:cNvSpPr>
                <a:spLocks noChangeShapeType="1"/>
              </p:cNvSpPr>
              <p:nvPr/>
            </p:nvSpPr>
            <p:spPr bwMode="auto">
              <a:xfrm flipV="1">
                <a:off x="11655" y="2807"/>
                <a:ext cx="105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1" name="Line 101"/>
              <p:cNvSpPr>
                <a:spLocks noChangeShapeType="1"/>
              </p:cNvSpPr>
              <p:nvPr/>
            </p:nvSpPr>
            <p:spPr bwMode="auto">
              <a:xfrm flipH="1">
                <a:off x="11760" y="3119"/>
                <a:ext cx="210" cy="1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2" name="Line 102"/>
              <p:cNvSpPr>
                <a:spLocks noChangeShapeType="1"/>
              </p:cNvSpPr>
              <p:nvPr/>
            </p:nvSpPr>
            <p:spPr bwMode="auto">
              <a:xfrm flipV="1">
                <a:off x="11760" y="3431"/>
                <a:ext cx="210" cy="1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3" name="Line 103"/>
              <p:cNvSpPr>
                <a:spLocks noChangeShapeType="1"/>
              </p:cNvSpPr>
              <p:nvPr/>
            </p:nvSpPr>
            <p:spPr bwMode="auto">
              <a:xfrm>
                <a:off x="12075" y="3375"/>
                <a:ext cx="3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4" name="Line 104"/>
              <p:cNvSpPr>
                <a:spLocks noChangeShapeType="1"/>
              </p:cNvSpPr>
              <p:nvPr/>
            </p:nvSpPr>
            <p:spPr bwMode="auto">
              <a:xfrm flipH="1">
                <a:off x="12285" y="3587"/>
                <a:ext cx="210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5" name="Line 105"/>
              <p:cNvSpPr>
                <a:spLocks noChangeShapeType="1"/>
              </p:cNvSpPr>
              <p:nvPr/>
            </p:nvSpPr>
            <p:spPr bwMode="auto">
              <a:xfrm flipV="1">
                <a:off x="12495" y="3275"/>
                <a:ext cx="105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6" name="Line 106"/>
              <p:cNvSpPr>
                <a:spLocks noChangeShapeType="1"/>
              </p:cNvSpPr>
              <p:nvPr/>
            </p:nvSpPr>
            <p:spPr bwMode="auto">
              <a:xfrm>
                <a:off x="12705" y="3119"/>
                <a:ext cx="630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7" name="Line 107"/>
              <p:cNvSpPr>
                <a:spLocks noChangeShapeType="1"/>
              </p:cNvSpPr>
              <p:nvPr/>
            </p:nvSpPr>
            <p:spPr bwMode="auto">
              <a:xfrm>
                <a:off x="13335" y="4055"/>
                <a:ext cx="6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8" name="Line 108"/>
              <p:cNvSpPr>
                <a:spLocks noChangeShapeType="1"/>
              </p:cNvSpPr>
              <p:nvPr/>
            </p:nvSpPr>
            <p:spPr bwMode="auto">
              <a:xfrm>
                <a:off x="14175" y="3275"/>
                <a:ext cx="0" cy="1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19" name="Line 109"/>
              <p:cNvSpPr>
                <a:spLocks noChangeShapeType="1"/>
              </p:cNvSpPr>
              <p:nvPr/>
            </p:nvSpPr>
            <p:spPr bwMode="auto">
              <a:xfrm flipV="1">
                <a:off x="14505" y="1403"/>
                <a:ext cx="0" cy="21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0" name="Line 110"/>
              <p:cNvSpPr>
                <a:spLocks noChangeShapeType="1"/>
              </p:cNvSpPr>
              <p:nvPr/>
            </p:nvSpPr>
            <p:spPr bwMode="auto">
              <a:xfrm>
                <a:off x="14805" y="1403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1" name="Line 111"/>
              <p:cNvSpPr>
                <a:spLocks noChangeShapeType="1"/>
              </p:cNvSpPr>
              <p:nvPr/>
            </p:nvSpPr>
            <p:spPr bwMode="auto">
              <a:xfrm flipH="1">
                <a:off x="14700" y="2651"/>
                <a:ext cx="105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2" name="Line 112"/>
              <p:cNvSpPr>
                <a:spLocks noChangeShapeType="1"/>
              </p:cNvSpPr>
              <p:nvPr/>
            </p:nvSpPr>
            <p:spPr bwMode="auto">
              <a:xfrm>
                <a:off x="14805" y="3119"/>
                <a:ext cx="945" cy="1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3" name="Rectangle 113"/>
              <p:cNvSpPr>
                <a:spLocks noChangeArrowheads="1"/>
              </p:cNvSpPr>
              <p:nvPr/>
            </p:nvSpPr>
            <p:spPr bwMode="auto">
              <a:xfrm>
                <a:off x="11445" y="4523"/>
                <a:ext cx="126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引入单元</a:t>
                </a:r>
              </a:p>
            </p:txBody>
          </p:sp>
          <p:sp>
            <p:nvSpPr>
              <p:cNvPr id="124" name="Rectangle 114"/>
              <p:cNvSpPr>
                <a:spLocks noChangeArrowheads="1"/>
              </p:cNvSpPr>
              <p:nvPr/>
            </p:nvSpPr>
            <p:spPr bwMode="auto">
              <a:xfrm>
                <a:off x="13755" y="4523"/>
                <a:ext cx="147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预浸胶单元</a:t>
                </a:r>
              </a:p>
            </p:txBody>
          </p:sp>
          <p:sp>
            <p:nvSpPr>
              <p:cNvPr id="125" name="Line 115"/>
              <p:cNvSpPr>
                <a:spLocks noChangeShapeType="1"/>
              </p:cNvSpPr>
              <p:nvPr/>
            </p:nvSpPr>
            <p:spPr bwMode="auto">
              <a:xfrm>
                <a:off x="735" y="9983"/>
                <a:ext cx="150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6" name="Rectangle 116"/>
              <p:cNvSpPr>
                <a:spLocks noChangeArrowheads="1"/>
              </p:cNvSpPr>
              <p:nvPr/>
            </p:nvSpPr>
            <p:spPr bwMode="auto">
              <a:xfrm>
                <a:off x="1470" y="8423"/>
                <a:ext cx="1575" cy="1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7" name="Oval 117"/>
              <p:cNvSpPr>
                <a:spLocks noChangeArrowheads="1"/>
              </p:cNvSpPr>
              <p:nvPr/>
            </p:nvSpPr>
            <p:spPr bwMode="auto">
              <a:xfrm>
                <a:off x="1470" y="9047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8" name="Oval 118"/>
              <p:cNvSpPr>
                <a:spLocks noChangeArrowheads="1"/>
              </p:cNvSpPr>
              <p:nvPr/>
            </p:nvSpPr>
            <p:spPr bwMode="auto">
              <a:xfrm>
                <a:off x="1995" y="9047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29" name="Oval 119"/>
              <p:cNvSpPr>
                <a:spLocks noChangeArrowheads="1"/>
              </p:cNvSpPr>
              <p:nvPr/>
            </p:nvSpPr>
            <p:spPr bwMode="auto">
              <a:xfrm>
                <a:off x="1680" y="9515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0" name="Oval 120"/>
              <p:cNvSpPr>
                <a:spLocks noChangeArrowheads="1"/>
              </p:cNvSpPr>
              <p:nvPr/>
            </p:nvSpPr>
            <p:spPr bwMode="auto">
              <a:xfrm>
                <a:off x="2205" y="9515"/>
                <a:ext cx="315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1" name="Oval 121"/>
              <p:cNvSpPr>
                <a:spLocks noChangeArrowheads="1"/>
              </p:cNvSpPr>
              <p:nvPr/>
            </p:nvSpPr>
            <p:spPr bwMode="auto">
              <a:xfrm>
                <a:off x="2055" y="8423"/>
                <a:ext cx="420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2" name="Oval 122"/>
              <p:cNvSpPr>
                <a:spLocks noChangeArrowheads="1"/>
              </p:cNvSpPr>
              <p:nvPr/>
            </p:nvSpPr>
            <p:spPr bwMode="auto">
              <a:xfrm>
                <a:off x="2565" y="8423"/>
                <a:ext cx="420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3" name="Line 123"/>
              <p:cNvSpPr>
                <a:spLocks noChangeShapeType="1"/>
              </p:cNvSpPr>
              <p:nvPr/>
            </p:nvSpPr>
            <p:spPr bwMode="auto">
              <a:xfrm flipV="1">
                <a:off x="2520" y="5771"/>
                <a:ext cx="0" cy="3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4" name="Line 124"/>
              <p:cNvSpPr>
                <a:spLocks noChangeShapeType="1"/>
              </p:cNvSpPr>
              <p:nvPr/>
            </p:nvSpPr>
            <p:spPr bwMode="auto">
              <a:xfrm>
                <a:off x="945" y="8735"/>
                <a:ext cx="735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5" name="Line 125"/>
              <p:cNvSpPr>
                <a:spLocks noChangeShapeType="1"/>
              </p:cNvSpPr>
              <p:nvPr/>
            </p:nvSpPr>
            <p:spPr bwMode="auto">
              <a:xfrm flipH="1">
                <a:off x="1680" y="9203"/>
                <a:ext cx="105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6" name="Line 126"/>
              <p:cNvSpPr>
                <a:spLocks noChangeShapeType="1"/>
              </p:cNvSpPr>
              <p:nvPr/>
            </p:nvSpPr>
            <p:spPr bwMode="auto">
              <a:xfrm flipV="1">
                <a:off x="1995" y="9203"/>
                <a:ext cx="0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7" name="Line 127"/>
              <p:cNvSpPr>
                <a:spLocks noChangeShapeType="1"/>
              </p:cNvSpPr>
              <p:nvPr/>
            </p:nvSpPr>
            <p:spPr bwMode="auto">
              <a:xfrm flipH="1">
                <a:off x="2205" y="9203"/>
                <a:ext cx="105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8" name="Oval 128"/>
              <p:cNvSpPr>
                <a:spLocks noChangeArrowheads="1"/>
              </p:cNvSpPr>
              <p:nvPr/>
            </p:nvSpPr>
            <p:spPr bwMode="auto">
              <a:xfrm>
                <a:off x="2520" y="5615"/>
                <a:ext cx="630" cy="62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39" name="Oval 129"/>
              <p:cNvSpPr>
                <a:spLocks noChangeArrowheads="1"/>
              </p:cNvSpPr>
              <p:nvPr/>
            </p:nvSpPr>
            <p:spPr bwMode="auto">
              <a:xfrm>
                <a:off x="3465" y="5615"/>
                <a:ext cx="630" cy="62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0" name="Rectangle 130"/>
              <p:cNvSpPr>
                <a:spLocks noChangeArrowheads="1"/>
              </p:cNvSpPr>
              <p:nvPr/>
            </p:nvSpPr>
            <p:spPr bwMode="auto">
              <a:xfrm>
                <a:off x="4515" y="7955"/>
                <a:ext cx="2205" cy="20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1" name="Line 131"/>
              <p:cNvSpPr>
                <a:spLocks noChangeShapeType="1"/>
              </p:cNvSpPr>
              <p:nvPr/>
            </p:nvSpPr>
            <p:spPr bwMode="auto">
              <a:xfrm>
                <a:off x="2835" y="5615"/>
                <a:ext cx="9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2" name="Line 132"/>
              <p:cNvSpPr>
                <a:spLocks noChangeShapeType="1"/>
              </p:cNvSpPr>
              <p:nvPr/>
            </p:nvSpPr>
            <p:spPr bwMode="auto">
              <a:xfrm>
                <a:off x="4095" y="5927"/>
                <a:ext cx="0" cy="23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3" name="Oval 133"/>
              <p:cNvSpPr>
                <a:spLocks noChangeArrowheads="1"/>
              </p:cNvSpPr>
              <p:nvPr/>
            </p:nvSpPr>
            <p:spPr bwMode="auto">
              <a:xfrm>
                <a:off x="4095" y="8111"/>
                <a:ext cx="420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4" name="Oval 134"/>
              <p:cNvSpPr>
                <a:spLocks noChangeArrowheads="1"/>
              </p:cNvSpPr>
              <p:nvPr/>
            </p:nvSpPr>
            <p:spPr bwMode="auto">
              <a:xfrm>
                <a:off x="4725" y="8579"/>
                <a:ext cx="420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5" name="Oval 135"/>
              <p:cNvSpPr>
                <a:spLocks noChangeArrowheads="1"/>
              </p:cNvSpPr>
              <p:nvPr/>
            </p:nvSpPr>
            <p:spPr bwMode="auto">
              <a:xfrm>
                <a:off x="4935" y="9359"/>
                <a:ext cx="420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6" name="Oval 136"/>
              <p:cNvSpPr>
                <a:spLocks noChangeArrowheads="1"/>
              </p:cNvSpPr>
              <p:nvPr/>
            </p:nvSpPr>
            <p:spPr bwMode="auto">
              <a:xfrm>
                <a:off x="5355" y="7955"/>
                <a:ext cx="735" cy="7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7" name="Oval 137"/>
              <p:cNvSpPr>
                <a:spLocks noChangeArrowheads="1"/>
              </p:cNvSpPr>
              <p:nvPr/>
            </p:nvSpPr>
            <p:spPr bwMode="auto">
              <a:xfrm>
                <a:off x="5565" y="8891"/>
                <a:ext cx="735" cy="7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8" name="Oval 138"/>
              <p:cNvSpPr>
                <a:spLocks noChangeArrowheads="1"/>
              </p:cNvSpPr>
              <p:nvPr/>
            </p:nvSpPr>
            <p:spPr bwMode="auto">
              <a:xfrm>
                <a:off x="6300" y="842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49" name="Oval 139"/>
              <p:cNvSpPr>
                <a:spLocks noChangeArrowheads="1"/>
              </p:cNvSpPr>
              <p:nvPr/>
            </p:nvSpPr>
            <p:spPr bwMode="auto">
              <a:xfrm>
                <a:off x="6720" y="920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50" name="Line 140"/>
              <p:cNvSpPr>
                <a:spLocks noChangeShapeType="1"/>
              </p:cNvSpPr>
              <p:nvPr/>
            </p:nvSpPr>
            <p:spPr bwMode="auto">
              <a:xfrm>
                <a:off x="4305" y="8579"/>
                <a:ext cx="6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51" name="Line 141"/>
              <p:cNvSpPr>
                <a:spLocks noChangeShapeType="1"/>
              </p:cNvSpPr>
              <p:nvPr/>
            </p:nvSpPr>
            <p:spPr bwMode="auto">
              <a:xfrm flipH="1">
                <a:off x="4935" y="8891"/>
                <a:ext cx="21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52" name="Line 142"/>
              <p:cNvSpPr>
                <a:spLocks noChangeShapeType="1"/>
              </p:cNvSpPr>
              <p:nvPr/>
            </p:nvSpPr>
            <p:spPr bwMode="auto">
              <a:xfrm flipV="1">
                <a:off x="5355" y="8423"/>
                <a:ext cx="0" cy="10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53" name="Line 143"/>
              <p:cNvSpPr>
                <a:spLocks noChangeShapeType="1"/>
              </p:cNvSpPr>
              <p:nvPr/>
            </p:nvSpPr>
            <p:spPr bwMode="auto">
              <a:xfrm flipV="1">
                <a:off x="6300" y="8579"/>
                <a:ext cx="0" cy="7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54" name="Line 144"/>
              <p:cNvSpPr>
                <a:spLocks noChangeShapeType="1"/>
              </p:cNvSpPr>
              <p:nvPr/>
            </p:nvSpPr>
            <p:spPr bwMode="auto">
              <a:xfrm>
                <a:off x="6510" y="8579"/>
                <a:ext cx="210" cy="7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55" name="Rectangle 145"/>
              <p:cNvSpPr>
                <a:spLocks noChangeArrowheads="1"/>
              </p:cNvSpPr>
              <p:nvPr/>
            </p:nvSpPr>
            <p:spPr bwMode="auto">
              <a:xfrm>
                <a:off x="1680" y="10295"/>
                <a:ext cx="126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浸胶单元</a:t>
                </a:r>
              </a:p>
            </p:txBody>
          </p:sp>
          <p:sp>
            <p:nvSpPr>
              <p:cNvPr id="156" name="Rectangle 146"/>
              <p:cNvSpPr>
                <a:spLocks noChangeArrowheads="1"/>
              </p:cNvSpPr>
              <p:nvPr/>
            </p:nvSpPr>
            <p:spPr bwMode="auto">
              <a:xfrm>
                <a:off x="4830" y="10295"/>
                <a:ext cx="147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下冷却单元</a:t>
                </a:r>
              </a:p>
            </p:txBody>
          </p:sp>
          <p:sp>
            <p:nvSpPr>
              <p:cNvPr id="157" name="Rectangle 147"/>
              <p:cNvSpPr>
                <a:spLocks noChangeArrowheads="1"/>
              </p:cNvSpPr>
              <p:nvPr/>
            </p:nvSpPr>
            <p:spPr bwMode="auto">
              <a:xfrm>
                <a:off x="2940" y="6083"/>
                <a:ext cx="735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just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顶辊</a:t>
                </a:r>
              </a:p>
            </p:txBody>
          </p:sp>
          <p:sp>
            <p:nvSpPr>
              <p:cNvPr id="158" name="Rectangle 148"/>
              <p:cNvSpPr>
                <a:spLocks noChangeArrowheads="1"/>
              </p:cNvSpPr>
              <p:nvPr/>
            </p:nvSpPr>
            <p:spPr bwMode="auto">
              <a:xfrm>
                <a:off x="7350" y="8579"/>
                <a:ext cx="735" cy="14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59" name="Oval 149"/>
              <p:cNvSpPr>
                <a:spLocks noChangeArrowheads="1"/>
              </p:cNvSpPr>
              <p:nvPr/>
            </p:nvSpPr>
            <p:spPr bwMode="auto">
              <a:xfrm>
                <a:off x="7140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0" name="Oval 150"/>
              <p:cNvSpPr>
                <a:spLocks noChangeArrowheads="1"/>
              </p:cNvSpPr>
              <p:nvPr/>
            </p:nvSpPr>
            <p:spPr bwMode="auto">
              <a:xfrm>
                <a:off x="8085" y="9047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1" name="Oval 151"/>
              <p:cNvSpPr>
                <a:spLocks noChangeArrowheads="1"/>
              </p:cNvSpPr>
              <p:nvPr/>
            </p:nvSpPr>
            <p:spPr bwMode="auto">
              <a:xfrm>
                <a:off x="7140" y="9047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2" name="Rectangle 152"/>
              <p:cNvSpPr>
                <a:spLocks noChangeArrowheads="1"/>
              </p:cNvSpPr>
              <p:nvPr/>
            </p:nvSpPr>
            <p:spPr bwMode="auto">
              <a:xfrm>
                <a:off x="7520" y="9127"/>
                <a:ext cx="420" cy="31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3" name="Rectangle 153"/>
              <p:cNvSpPr>
                <a:spLocks noChangeArrowheads="1"/>
              </p:cNvSpPr>
              <p:nvPr/>
            </p:nvSpPr>
            <p:spPr bwMode="auto">
              <a:xfrm>
                <a:off x="7520" y="8655"/>
                <a:ext cx="420" cy="31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4" name="Line 154"/>
              <p:cNvSpPr>
                <a:spLocks noChangeShapeType="1"/>
              </p:cNvSpPr>
              <p:nvPr/>
            </p:nvSpPr>
            <p:spPr bwMode="auto">
              <a:xfrm>
                <a:off x="6825" y="9515"/>
                <a:ext cx="420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5" name="Line 155"/>
              <p:cNvSpPr>
                <a:spLocks noChangeShapeType="1"/>
              </p:cNvSpPr>
              <p:nvPr/>
            </p:nvSpPr>
            <p:spPr bwMode="auto">
              <a:xfrm>
                <a:off x="7245" y="9359"/>
                <a:ext cx="105" cy="1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6" name="Line 156"/>
              <p:cNvSpPr>
                <a:spLocks noChangeShapeType="1"/>
              </p:cNvSpPr>
              <p:nvPr/>
            </p:nvSpPr>
            <p:spPr bwMode="auto">
              <a:xfrm>
                <a:off x="7245" y="9047"/>
                <a:ext cx="9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7" name="Rectangle 157"/>
              <p:cNvSpPr>
                <a:spLocks noChangeArrowheads="1"/>
              </p:cNvSpPr>
              <p:nvPr/>
            </p:nvSpPr>
            <p:spPr bwMode="auto">
              <a:xfrm>
                <a:off x="8610" y="8579"/>
                <a:ext cx="945" cy="14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8" name="Oval 158"/>
              <p:cNvSpPr>
                <a:spLocks noChangeArrowheads="1"/>
              </p:cNvSpPr>
              <p:nvPr/>
            </p:nvSpPr>
            <p:spPr bwMode="auto">
              <a:xfrm>
                <a:off x="8505" y="9287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9" name="Oval 159"/>
              <p:cNvSpPr>
                <a:spLocks noChangeArrowheads="1"/>
              </p:cNvSpPr>
              <p:nvPr/>
            </p:nvSpPr>
            <p:spPr bwMode="auto">
              <a:xfrm>
                <a:off x="8715" y="873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0" name="Oval 160"/>
              <p:cNvSpPr>
                <a:spLocks noChangeArrowheads="1"/>
              </p:cNvSpPr>
              <p:nvPr/>
            </p:nvSpPr>
            <p:spPr bwMode="auto">
              <a:xfrm>
                <a:off x="9240" y="873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1" name="Oval 161"/>
              <p:cNvSpPr>
                <a:spLocks noChangeArrowheads="1"/>
              </p:cNvSpPr>
              <p:nvPr/>
            </p:nvSpPr>
            <p:spPr bwMode="auto">
              <a:xfrm>
                <a:off x="9450" y="9359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2" name="Line 162"/>
              <p:cNvSpPr>
                <a:spLocks noChangeShapeType="1"/>
              </p:cNvSpPr>
              <p:nvPr/>
            </p:nvSpPr>
            <p:spPr bwMode="auto">
              <a:xfrm>
                <a:off x="8295" y="9203"/>
                <a:ext cx="210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3" name="Line 163"/>
              <p:cNvSpPr>
                <a:spLocks noChangeShapeType="1"/>
              </p:cNvSpPr>
              <p:nvPr/>
            </p:nvSpPr>
            <p:spPr bwMode="auto">
              <a:xfrm flipV="1">
                <a:off x="8715" y="8891"/>
                <a:ext cx="0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4" name="Line 164"/>
              <p:cNvSpPr>
                <a:spLocks noChangeShapeType="1"/>
              </p:cNvSpPr>
              <p:nvPr/>
            </p:nvSpPr>
            <p:spPr bwMode="auto">
              <a:xfrm>
                <a:off x="8820" y="8735"/>
                <a:ext cx="6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5" name="Line 165"/>
              <p:cNvSpPr>
                <a:spLocks noChangeShapeType="1"/>
              </p:cNvSpPr>
              <p:nvPr/>
            </p:nvSpPr>
            <p:spPr bwMode="auto">
              <a:xfrm>
                <a:off x="9450" y="8891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6" name="Rectangle 166"/>
              <p:cNvSpPr>
                <a:spLocks noChangeArrowheads="1"/>
              </p:cNvSpPr>
              <p:nvPr/>
            </p:nvSpPr>
            <p:spPr bwMode="auto">
              <a:xfrm>
                <a:off x="7245" y="10295"/>
                <a:ext cx="1050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测厚仪</a:t>
                </a:r>
              </a:p>
            </p:txBody>
          </p:sp>
          <p:sp>
            <p:nvSpPr>
              <p:cNvPr id="177" name="Rectangle 167"/>
              <p:cNvSpPr>
                <a:spLocks noChangeArrowheads="1"/>
              </p:cNvSpPr>
              <p:nvPr/>
            </p:nvSpPr>
            <p:spPr bwMode="auto">
              <a:xfrm>
                <a:off x="8505" y="10295"/>
                <a:ext cx="1365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切边单元</a:t>
                </a:r>
              </a:p>
            </p:txBody>
          </p:sp>
          <p:sp>
            <p:nvSpPr>
              <p:cNvPr id="178" name="Rectangle 168"/>
              <p:cNvSpPr>
                <a:spLocks noChangeArrowheads="1"/>
              </p:cNvSpPr>
              <p:nvPr/>
            </p:nvSpPr>
            <p:spPr bwMode="auto">
              <a:xfrm>
                <a:off x="9975" y="8579"/>
                <a:ext cx="840" cy="14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79" name="Oval 169"/>
              <p:cNvSpPr>
                <a:spLocks noChangeArrowheads="1"/>
              </p:cNvSpPr>
              <p:nvPr/>
            </p:nvSpPr>
            <p:spPr bwMode="auto">
              <a:xfrm>
                <a:off x="10080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0" name="Oval 170"/>
              <p:cNvSpPr>
                <a:spLocks noChangeArrowheads="1"/>
              </p:cNvSpPr>
              <p:nvPr/>
            </p:nvSpPr>
            <p:spPr bwMode="auto">
              <a:xfrm>
                <a:off x="10290" y="8579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1" name="Oval 171"/>
              <p:cNvSpPr>
                <a:spLocks noChangeArrowheads="1"/>
              </p:cNvSpPr>
              <p:nvPr/>
            </p:nvSpPr>
            <p:spPr bwMode="auto">
              <a:xfrm>
                <a:off x="10500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2" name="Line 172"/>
              <p:cNvSpPr>
                <a:spLocks noChangeShapeType="1"/>
              </p:cNvSpPr>
              <p:nvPr/>
            </p:nvSpPr>
            <p:spPr bwMode="auto">
              <a:xfrm>
                <a:off x="10500" y="8735"/>
                <a:ext cx="0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3" name="Line 173"/>
              <p:cNvSpPr>
                <a:spLocks noChangeShapeType="1"/>
              </p:cNvSpPr>
              <p:nvPr/>
            </p:nvSpPr>
            <p:spPr bwMode="auto">
              <a:xfrm flipV="1">
                <a:off x="10290" y="8735"/>
                <a:ext cx="0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4" name="Oval 174"/>
              <p:cNvSpPr>
                <a:spLocks noChangeArrowheads="1"/>
              </p:cNvSpPr>
              <p:nvPr/>
            </p:nvSpPr>
            <p:spPr bwMode="auto">
              <a:xfrm>
                <a:off x="11235" y="76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5" name="Oval 175"/>
              <p:cNvSpPr>
                <a:spLocks noChangeArrowheads="1"/>
              </p:cNvSpPr>
              <p:nvPr/>
            </p:nvSpPr>
            <p:spPr bwMode="auto">
              <a:xfrm>
                <a:off x="11025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6" name="Oval 176"/>
              <p:cNvSpPr>
                <a:spLocks noChangeArrowheads="1"/>
              </p:cNvSpPr>
              <p:nvPr/>
            </p:nvSpPr>
            <p:spPr bwMode="auto">
              <a:xfrm>
                <a:off x="11445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7" name="Oval 177"/>
              <p:cNvSpPr>
                <a:spLocks noChangeArrowheads="1"/>
              </p:cNvSpPr>
              <p:nvPr/>
            </p:nvSpPr>
            <p:spPr bwMode="auto">
              <a:xfrm>
                <a:off x="12285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8" name="Oval 178"/>
              <p:cNvSpPr>
                <a:spLocks noChangeArrowheads="1"/>
              </p:cNvSpPr>
              <p:nvPr/>
            </p:nvSpPr>
            <p:spPr bwMode="auto">
              <a:xfrm>
                <a:off x="12705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89" name="Oval 179"/>
              <p:cNvSpPr>
                <a:spLocks noChangeArrowheads="1"/>
              </p:cNvSpPr>
              <p:nvPr/>
            </p:nvSpPr>
            <p:spPr bwMode="auto">
              <a:xfrm>
                <a:off x="11655" y="76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0" name="Oval 180"/>
              <p:cNvSpPr>
                <a:spLocks noChangeArrowheads="1"/>
              </p:cNvSpPr>
              <p:nvPr/>
            </p:nvSpPr>
            <p:spPr bwMode="auto">
              <a:xfrm>
                <a:off x="12075" y="76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1" name="Oval 181"/>
              <p:cNvSpPr>
                <a:spLocks noChangeArrowheads="1"/>
              </p:cNvSpPr>
              <p:nvPr/>
            </p:nvSpPr>
            <p:spPr bwMode="auto">
              <a:xfrm>
                <a:off x="12495" y="7643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2" name="Line 182"/>
              <p:cNvSpPr>
                <a:spLocks noChangeShapeType="1"/>
              </p:cNvSpPr>
              <p:nvPr/>
            </p:nvSpPr>
            <p:spPr bwMode="auto">
              <a:xfrm flipV="1">
                <a:off x="1145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3" name="Line 183"/>
              <p:cNvSpPr>
                <a:spLocks noChangeShapeType="1"/>
              </p:cNvSpPr>
              <p:nvPr/>
            </p:nvSpPr>
            <p:spPr bwMode="auto">
              <a:xfrm flipV="1">
                <a:off x="1165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4" name="Line 184"/>
              <p:cNvSpPr>
                <a:spLocks noChangeShapeType="1"/>
              </p:cNvSpPr>
              <p:nvPr/>
            </p:nvSpPr>
            <p:spPr bwMode="auto">
              <a:xfrm flipV="1">
                <a:off x="1207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5" name="Line 185"/>
              <p:cNvSpPr>
                <a:spLocks noChangeShapeType="1"/>
              </p:cNvSpPr>
              <p:nvPr/>
            </p:nvSpPr>
            <p:spPr bwMode="auto">
              <a:xfrm flipV="1">
                <a:off x="1228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6" name="Line 186"/>
              <p:cNvSpPr>
                <a:spLocks noChangeShapeType="1"/>
              </p:cNvSpPr>
              <p:nvPr/>
            </p:nvSpPr>
            <p:spPr bwMode="auto">
              <a:xfrm flipV="1">
                <a:off x="1252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7" name="Line 187"/>
              <p:cNvSpPr>
                <a:spLocks noChangeShapeType="1"/>
              </p:cNvSpPr>
              <p:nvPr/>
            </p:nvSpPr>
            <p:spPr bwMode="auto">
              <a:xfrm flipV="1">
                <a:off x="1270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8" name="Line 188"/>
              <p:cNvSpPr>
                <a:spLocks noChangeShapeType="1"/>
              </p:cNvSpPr>
              <p:nvPr/>
            </p:nvSpPr>
            <p:spPr bwMode="auto">
              <a:xfrm>
                <a:off x="1123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99" name="Oval 189"/>
              <p:cNvSpPr>
                <a:spLocks noChangeArrowheads="1"/>
              </p:cNvSpPr>
              <p:nvPr/>
            </p:nvSpPr>
            <p:spPr bwMode="auto">
              <a:xfrm>
                <a:off x="11865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0" name="Line 190"/>
              <p:cNvSpPr>
                <a:spLocks noChangeShapeType="1"/>
              </p:cNvSpPr>
              <p:nvPr/>
            </p:nvSpPr>
            <p:spPr bwMode="auto">
              <a:xfrm flipV="1">
                <a:off x="11865" y="779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1" name="Line 191"/>
              <p:cNvSpPr>
                <a:spLocks noChangeShapeType="1"/>
              </p:cNvSpPr>
              <p:nvPr/>
            </p:nvSpPr>
            <p:spPr bwMode="auto">
              <a:xfrm>
                <a:off x="10710" y="9827"/>
                <a:ext cx="4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2" name="Rectangle 192"/>
              <p:cNvSpPr>
                <a:spLocks noChangeArrowheads="1"/>
              </p:cNvSpPr>
              <p:nvPr/>
            </p:nvSpPr>
            <p:spPr bwMode="auto">
              <a:xfrm>
                <a:off x="13020" y="9047"/>
                <a:ext cx="735" cy="9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3" name="Oval 193"/>
              <p:cNvSpPr>
                <a:spLocks noChangeArrowheads="1"/>
              </p:cNvSpPr>
              <p:nvPr/>
            </p:nvSpPr>
            <p:spPr bwMode="auto">
              <a:xfrm>
                <a:off x="13020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4" name="Oval 194"/>
              <p:cNvSpPr>
                <a:spLocks noChangeArrowheads="1"/>
              </p:cNvSpPr>
              <p:nvPr/>
            </p:nvSpPr>
            <p:spPr bwMode="auto">
              <a:xfrm>
                <a:off x="13545" y="9515"/>
                <a:ext cx="210" cy="3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5" name="Oval 195"/>
              <p:cNvSpPr>
                <a:spLocks noChangeArrowheads="1"/>
              </p:cNvSpPr>
              <p:nvPr/>
            </p:nvSpPr>
            <p:spPr bwMode="auto">
              <a:xfrm>
                <a:off x="13210" y="9047"/>
                <a:ext cx="420" cy="46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6" name="Line 196"/>
              <p:cNvSpPr>
                <a:spLocks noChangeShapeType="1"/>
              </p:cNvSpPr>
              <p:nvPr/>
            </p:nvSpPr>
            <p:spPr bwMode="auto">
              <a:xfrm flipV="1">
                <a:off x="13230" y="9359"/>
                <a:ext cx="0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7" name="Line 197"/>
              <p:cNvSpPr>
                <a:spLocks noChangeShapeType="1"/>
              </p:cNvSpPr>
              <p:nvPr/>
            </p:nvSpPr>
            <p:spPr bwMode="auto">
              <a:xfrm flipH="1">
                <a:off x="13545" y="9359"/>
                <a:ext cx="105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8" name="Line 198"/>
              <p:cNvSpPr>
                <a:spLocks noChangeShapeType="1"/>
              </p:cNvSpPr>
              <p:nvPr/>
            </p:nvSpPr>
            <p:spPr bwMode="auto">
              <a:xfrm>
                <a:off x="12810" y="9827"/>
                <a:ext cx="3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09" name="Rectangle 199"/>
              <p:cNvSpPr>
                <a:spLocks noChangeArrowheads="1"/>
              </p:cNvSpPr>
              <p:nvPr/>
            </p:nvSpPr>
            <p:spPr bwMode="auto">
              <a:xfrm>
                <a:off x="14910" y="9047"/>
                <a:ext cx="315" cy="9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0" name="Rectangle 200"/>
              <p:cNvSpPr>
                <a:spLocks noChangeArrowheads="1"/>
              </p:cNvSpPr>
              <p:nvPr/>
            </p:nvSpPr>
            <p:spPr bwMode="auto">
              <a:xfrm rot="3870500">
                <a:off x="14967" y="8469"/>
                <a:ext cx="210" cy="9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1" name="Rectangle 201"/>
              <p:cNvSpPr>
                <a:spLocks noChangeArrowheads="1"/>
              </p:cNvSpPr>
              <p:nvPr/>
            </p:nvSpPr>
            <p:spPr bwMode="auto">
              <a:xfrm rot="3873905">
                <a:off x="14652" y="8861"/>
                <a:ext cx="840" cy="15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2" name="Oval 202"/>
              <p:cNvSpPr>
                <a:spLocks noChangeArrowheads="1"/>
              </p:cNvSpPr>
              <p:nvPr/>
            </p:nvSpPr>
            <p:spPr bwMode="auto">
              <a:xfrm>
                <a:off x="14595" y="9047"/>
                <a:ext cx="210" cy="1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3" name="Oval 203"/>
              <p:cNvSpPr>
                <a:spLocks noChangeArrowheads="1"/>
              </p:cNvSpPr>
              <p:nvPr/>
            </p:nvSpPr>
            <p:spPr bwMode="auto">
              <a:xfrm>
                <a:off x="15310" y="8695"/>
                <a:ext cx="210" cy="1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4" name="Line 204"/>
              <p:cNvSpPr>
                <a:spLocks noChangeShapeType="1"/>
              </p:cNvSpPr>
              <p:nvPr/>
            </p:nvSpPr>
            <p:spPr bwMode="auto">
              <a:xfrm flipV="1">
                <a:off x="13755" y="9047"/>
                <a:ext cx="840" cy="7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5" name="Rectangle 205"/>
              <p:cNvSpPr>
                <a:spLocks noChangeArrowheads="1"/>
              </p:cNvSpPr>
              <p:nvPr/>
            </p:nvSpPr>
            <p:spPr bwMode="auto">
              <a:xfrm>
                <a:off x="14280" y="10295"/>
                <a:ext cx="1365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收卷单元</a:t>
                </a:r>
              </a:p>
            </p:txBody>
          </p:sp>
          <p:sp>
            <p:nvSpPr>
              <p:cNvPr id="216" name="Rectangle 206"/>
              <p:cNvSpPr>
                <a:spLocks noChangeArrowheads="1"/>
              </p:cNvSpPr>
              <p:nvPr/>
            </p:nvSpPr>
            <p:spPr bwMode="auto">
              <a:xfrm>
                <a:off x="11235" y="10295"/>
                <a:ext cx="1365" cy="4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CN" altLang="en-US" sz="1000">
                    <a:latin typeface="楷体" panose="02010609060101010101" pitchFamily="49" charset="-122"/>
                    <a:ea typeface="楷体" panose="02010609060101010101" pitchFamily="49" charset="-122"/>
                  </a:rPr>
                  <a:t>后储料架</a:t>
                </a:r>
              </a:p>
            </p:txBody>
          </p:sp>
          <p:sp>
            <p:nvSpPr>
              <p:cNvPr id="217" name="Line 207"/>
              <p:cNvSpPr>
                <a:spLocks noChangeShapeType="1"/>
              </p:cNvSpPr>
              <p:nvPr/>
            </p:nvSpPr>
            <p:spPr bwMode="auto">
              <a:xfrm flipH="1" flipV="1">
                <a:off x="13965" y="3431"/>
                <a:ext cx="105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8" name="Line 208"/>
              <p:cNvSpPr>
                <a:spLocks noChangeShapeType="1"/>
              </p:cNvSpPr>
              <p:nvPr/>
            </p:nvSpPr>
            <p:spPr bwMode="auto">
              <a:xfrm flipV="1">
                <a:off x="5670" y="8579"/>
                <a:ext cx="420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19" name="Line 209"/>
              <p:cNvSpPr>
                <a:spLocks noChangeShapeType="1"/>
              </p:cNvSpPr>
              <p:nvPr/>
            </p:nvSpPr>
            <p:spPr bwMode="auto">
              <a:xfrm>
                <a:off x="9555" y="9671"/>
                <a:ext cx="630" cy="1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220" name="Oval 210"/>
              <p:cNvSpPr>
                <a:spLocks noChangeArrowheads="1"/>
              </p:cNvSpPr>
              <p:nvPr/>
            </p:nvSpPr>
            <p:spPr bwMode="auto">
              <a:xfrm>
                <a:off x="13985" y="3491"/>
                <a:ext cx="115" cy="1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Monotype Sorts" pitchFamily="2" charset="2"/>
                    <a:ea typeface="宋体" pitchFamily="2" charset="-122"/>
                    <a:cs typeface="+mn-cs"/>
                  </a:defRPr>
                </a:lvl9pPr>
              </a:lstStyle>
              <a:p>
                <a:pPr eaLnBrk="1" hangingPunct="1"/>
                <a:endPara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sp>
          <p:nvSpPr>
            <p:cNvPr id="15" name="Rectangle 211"/>
            <p:cNvSpPr>
              <a:spLocks noChangeArrowheads="1"/>
            </p:cNvSpPr>
            <p:nvPr/>
          </p:nvSpPr>
          <p:spPr bwMode="auto">
            <a:xfrm>
              <a:off x="2727" y="4923"/>
              <a:ext cx="540" cy="7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Monotype Sorts" pitchFamily="2" charset="2"/>
                  <a:ea typeface="宋体" pitchFamily="2" charset="-122"/>
                  <a:cs typeface="+mn-cs"/>
                </a:defRPr>
              </a:lvl9pPr>
            </a:lstStyle>
            <a:p>
              <a:pPr algn="just"/>
              <a:r>
                <a:rPr lang="zh-CN" altLang="en-US" sz="1000">
                  <a:latin typeface="楷体" panose="02010609060101010101" pitchFamily="49" charset="-122"/>
                  <a:ea typeface="楷体" panose="02010609060101010101" pitchFamily="49" charset="-122"/>
                </a:rPr>
                <a:t>烘箱</a:t>
              </a:r>
            </a:p>
          </p:txBody>
        </p:sp>
      </p:grpSp>
      <p:sp>
        <p:nvSpPr>
          <p:cNvPr id="221" name="Rectangle 2"/>
          <p:cNvSpPr>
            <a:spLocks noGrp="1" noChangeArrowheads="1"/>
          </p:cNvSpPr>
          <p:nvPr/>
        </p:nvSpPr>
        <p:spPr bwMode="auto">
          <a:xfrm>
            <a:off x="493440" y="1412776"/>
            <a:ext cx="8382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1734D"/>
                </a:solidFill>
                <a:latin typeface="黑体" pitchFamily="49" charset="-122"/>
                <a:ea typeface="黑体" pitchFamily="49" charset="-122"/>
              </a:defRPr>
            </a:lvl9pPr>
          </a:lstStyle>
          <a:p>
            <a:pPr algn="ctr" eaLnBrk="1" hangingPunct="1"/>
            <a:r>
              <a:rPr lang="zh-CN" altLang="en-US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上胶机的基本构造</a:t>
            </a:r>
          </a:p>
        </p:txBody>
      </p:sp>
      <p:sp>
        <p:nvSpPr>
          <p:cNvPr id="222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9664224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F951DD-187F-4E23-A161-3D8805400B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70C0"/>
                </a:solidFill>
              </a:rPr>
              <a:t>Confidential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9CD685-ACAF-4AFA-972F-777E6C129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3D965-4CCF-4E9C-8BD6-54DBFE7BBCE7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31684" y="425492"/>
            <a:ext cx="6083666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主要制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程简介之</a:t>
            </a:r>
            <a:r>
              <a:rPr lang="zh-CN" altLang="en-US" sz="4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三：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组合</a:t>
            </a:r>
            <a:endParaRPr lang="en-US" sz="4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61" y="1710672"/>
            <a:ext cx="7248525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" name="TextBox 1"/>
          <p:cNvSpPr txBox="1"/>
          <p:nvPr/>
        </p:nvSpPr>
        <p:spPr>
          <a:xfrm>
            <a:off x="321972" y="4909801"/>
            <a:ext cx="79849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zh-CN" altLang="en-US" sz="2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以高温抽真空的方式使树脂硬化并使铜箔和基材结合紧密</a:t>
            </a:r>
            <a:r>
              <a:rPr lang="zh-CN" altLang="en-US" sz="2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，在</a:t>
            </a:r>
            <a:r>
              <a:rPr lang="zh-CN" altLang="en-US" sz="2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压合单、双面板乃至多层板时，主要通过利用</a:t>
            </a:r>
            <a:r>
              <a:rPr lang="en-US" altLang="zh-CN" sz="2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B-STAGE</a:t>
            </a:r>
            <a:r>
              <a:rPr lang="zh-CN" altLang="en-US" sz="2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树脂在一定的温度、压力下产生的流变行为，同时对其施加特定的温度、压力进行压合，即而获得良好外观和优异性能的板材</a:t>
            </a:r>
            <a:r>
              <a:rPr lang="zh-CN" altLang="en-US" sz="2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2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4" name="TextBox 14"/>
          <p:cNvSpPr txBox="1"/>
          <p:nvPr/>
        </p:nvSpPr>
        <p:spPr>
          <a:xfrm>
            <a:off x="570007" y="1252201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</a:rPr>
              <a:t>组合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（示意图）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5" name="TextBox 2"/>
          <p:cNvSpPr txBox="1"/>
          <p:nvPr/>
        </p:nvSpPr>
        <p:spPr>
          <a:xfrm>
            <a:off x="1712169" y="2430751"/>
            <a:ext cx="13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热 煤 油</a:t>
            </a:r>
            <a:endParaRPr lang="zh-CN" altLang="en-US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6" name="TextBox 17"/>
          <p:cNvSpPr txBox="1"/>
          <p:nvPr/>
        </p:nvSpPr>
        <p:spPr>
          <a:xfrm>
            <a:off x="6978718" y="3598691"/>
            <a:ext cx="461665" cy="7200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组 合</a:t>
            </a:r>
            <a:endParaRPr lang="zh-CN" altLang="en-US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465618" y="1165578"/>
            <a:ext cx="3564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3733799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4D62DEC-36E6-4155-AC85-9BB005A27E3F}" vid="{B0EF58C1-6126-49D5-BBC7-14D1E5A0996C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AEM PPT Template-Confidential (ratio 4-3)</Template>
  <TotalTime>203</TotalTime>
  <Words>688</Words>
  <Application>Microsoft Office PowerPoint</Application>
  <PresentationFormat>全屏显示(4:3)</PresentationFormat>
  <Paragraphs>135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6" baseType="lpstr">
      <vt:lpstr>等线</vt:lpstr>
      <vt:lpstr>等线 Light</vt:lpstr>
      <vt:lpstr>黑体</vt:lpstr>
      <vt:lpstr>华文琥珀</vt:lpstr>
      <vt:lpstr>华文楷体</vt:lpstr>
      <vt:lpstr>楷体</vt:lpstr>
      <vt:lpstr>宋体</vt:lpstr>
      <vt:lpstr>Arial</vt:lpstr>
      <vt:lpstr>Arial Black</vt:lpstr>
      <vt:lpstr>Calibri</vt:lpstr>
      <vt:lpstr>Calibri Light</vt:lpstr>
      <vt:lpstr>Times New Roman</vt:lpstr>
      <vt:lpstr>Wingdings</vt:lpstr>
      <vt:lpstr>Office 主题</vt:lpstr>
      <vt:lpstr>覆铜板工艺简介</vt:lpstr>
      <vt:lpstr>    一.覆铜板概念</vt:lpstr>
      <vt:lpstr>      二.主要原料</vt:lpstr>
      <vt:lpstr>三.生产流程图</vt:lpstr>
      <vt:lpstr>    四.主要制程</vt:lpstr>
      <vt:lpstr>主要制程简介之一：配料</vt:lpstr>
      <vt:lpstr>主要制程简介之二：上胶</vt:lpstr>
      <vt:lpstr>主要制程简介之二：上胶</vt:lpstr>
      <vt:lpstr>主要制程简介之三：组合</vt:lpstr>
      <vt:lpstr>主要制程简介之四：热压</vt:lpstr>
      <vt:lpstr>主要制程简介之五：检查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覆铜板工艺简介</dc:title>
  <dc:creator>QA-Zhu Weiyong</dc:creator>
  <cp:lastModifiedBy>HR-Yan Jing</cp:lastModifiedBy>
  <cp:revision>16</cp:revision>
  <dcterms:created xsi:type="dcterms:W3CDTF">2019-06-27T06:01:03Z</dcterms:created>
  <dcterms:modified xsi:type="dcterms:W3CDTF">2019-07-19T02:00:48Z</dcterms:modified>
</cp:coreProperties>
</file>