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5" r:id="rId2"/>
    <p:sldId id="288" r:id="rId3"/>
    <p:sldId id="276" r:id="rId4"/>
    <p:sldId id="291" r:id="rId5"/>
    <p:sldId id="289" r:id="rId6"/>
    <p:sldId id="292" r:id="rId7"/>
    <p:sldId id="290" r:id="rId8"/>
    <p:sldId id="284" r:id="rId9"/>
    <p:sldId id="27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32" autoAdjust="0"/>
  </p:normalViewPr>
  <p:slideViewPr>
    <p:cSldViewPr snapToGrid="0">
      <p:cViewPr varScale="1">
        <p:scale>
          <a:sx n="87" d="100"/>
          <a:sy n="87" d="100"/>
        </p:scale>
        <p:origin x="2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9/20/2019</a:t>
            </a:fld>
            <a:endParaRPr lang="en-US"/>
          </a:p>
        </p:txBody>
      </p:sp>
      <p:sp>
        <p:nvSpPr>
          <p:cNvPr id="4" name="Footer Placeholder 3">
            <a:extLst>
              <a:ext uri="{FF2B5EF4-FFF2-40B4-BE49-F238E27FC236}">
                <a16:creationId xmlns="" xmlns:a16="http://schemas.microsoft.com/office/drawing/2014/main"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2019-9-20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solidFill>
                  <a:srgbClr val="0070C0"/>
                </a:solidFill>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7" name="Footer Placeholder 6">
            <a:extLst>
              <a:ext uri="{FF2B5EF4-FFF2-40B4-BE49-F238E27FC236}">
                <a16:creationId xmlns="" xmlns:a16="http://schemas.microsoft.com/office/drawing/2014/main" id="{BF14A18B-C675-4E78-ACBA-7EA3DB6A62EA}"/>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A478489D-E8A2-48A9-B0F9-CC185A5C2B6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06D212FB-D54E-4545-A83E-13B46038525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C140DC3C-13F9-4D81-8C9B-6A414E41182A}"/>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1243583"/>
            <a:ext cx="2628900" cy="4933380"/>
          </a:xfrm>
        </p:spPr>
        <p:txBody>
          <a:bodyPr vert="eaVert"/>
          <a:lstStyle>
            <a:lvl1pPr>
              <a:defRPr>
                <a:solidFill>
                  <a:srgbClr val="0070C0"/>
                </a:solidFill>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1243583"/>
            <a:ext cx="7734300"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445E63F7-6506-4A89-93B5-03404C0A4323}"/>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7F631362-A929-40B1-85B1-622AC23C8DE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 xmlns:a16="http://schemas.microsoft.com/office/drawing/2014/main" id="{E204D1E3-19C2-4621-B1D4-DD610F56324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4C346C82-47CF-4943-ADBD-37A6F1C2075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143000"/>
            <a:ext cx="10515600" cy="3419475"/>
          </a:xfrm>
        </p:spPr>
        <p:txBody>
          <a:bodyPr anchor="b"/>
          <a:lstStyle>
            <a:lvl1pPr>
              <a:defRPr sz="6000">
                <a:solidFill>
                  <a:srgbClr val="0070C0"/>
                </a:solidFill>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Footer Placeholder 6">
            <a:extLst>
              <a:ext uri="{FF2B5EF4-FFF2-40B4-BE49-F238E27FC236}">
                <a16:creationId xmlns="" xmlns:a16="http://schemas.microsoft.com/office/drawing/2014/main" id="{9D5BA1CA-F5A8-4D06-A1C1-B8AE3C4DD1B0}"/>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 xmlns:a16="http://schemas.microsoft.com/office/drawing/2014/main" id="{86EACA4C-E9B2-41E8-92D3-547F5B4C98D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6" name="Footer Placeholder 5">
            <a:extLst>
              <a:ext uri="{FF2B5EF4-FFF2-40B4-BE49-F238E27FC236}">
                <a16:creationId xmlns="" xmlns:a16="http://schemas.microsoft.com/office/drawing/2014/main" id="{5CF8BB9E-DBA2-4A10-8D79-AA0E82C5BB2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7" name="Slide Number Placeholder 6">
            <a:extLst>
              <a:ext uri="{FF2B5EF4-FFF2-40B4-BE49-F238E27FC236}">
                <a16:creationId xmlns="" xmlns:a16="http://schemas.microsoft.com/office/drawing/2014/main" id="{BC956400-4013-4366-AD78-EC9065777E0B}"/>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sz="half" idx="1"/>
          </p:nvPr>
        </p:nvSpPr>
        <p:spPr>
          <a:xfrm>
            <a:off x="838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8" name="Footer Placeholder 7">
            <a:extLst>
              <a:ext uri="{FF2B5EF4-FFF2-40B4-BE49-F238E27FC236}">
                <a16:creationId xmlns="" xmlns:a16="http://schemas.microsoft.com/office/drawing/2014/main" id="{DECB6772-E5CA-4488-B6A5-47A4D772181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8F0F58A6-6D15-4B41-A577-C1F82A4189A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723324" y="280703"/>
            <a:ext cx="8630476" cy="659003"/>
          </a:xfrm>
        </p:spPr>
        <p:txBody>
          <a:bodyPr/>
          <a:lstStyle>
            <a:lvl1pPr>
              <a:defRPr>
                <a:solidFill>
                  <a:srgbClr val="0070C0"/>
                </a:solidFill>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175387"/>
            <a:ext cx="5157787" cy="82391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009776"/>
            <a:ext cx="5157787"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6170612" y="1185864"/>
            <a:ext cx="5183188" cy="813435"/>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1999300"/>
            <a:ext cx="5183188"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0" name="Footer Placeholder 9">
            <a:extLst>
              <a:ext uri="{FF2B5EF4-FFF2-40B4-BE49-F238E27FC236}">
                <a16:creationId xmlns="" xmlns:a16="http://schemas.microsoft.com/office/drawing/2014/main" id="{8C047FB9-8CB9-4856-8C56-16BDB8CAEC56}"/>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11" name="Slide Number Placeholder 10">
            <a:extLst>
              <a:ext uri="{FF2B5EF4-FFF2-40B4-BE49-F238E27FC236}">
                <a16:creationId xmlns="" xmlns:a16="http://schemas.microsoft.com/office/drawing/2014/main" id="{A6496E1A-7C61-4D96-ACFA-2EFB26679F1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 xmlns:a16="http://schemas.microsoft.com/office/drawing/2014/main" id="{C62BB654-56FC-47D4-B745-DEEDFC449338}"/>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6" name="Slide Number Placeholder 5">
            <a:extLst>
              <a:ext uri="{FF2B5EF4-FFF2-40B4-BE49-F238E27FC236}">
                <a16:creationId xmlns="" xmlns:a16="http://schemas.microsoft.com/office/drawing/2014/main" id="{A17B8E88-8E3B-4BA3-8EE2-8851359FFB22}"/>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61288"/>
            <a:ext cx="3932237" cy="896112"/>
          </a:xfrm>
        </p:spPr>
        <p:txBody>
          <a:bodyPr anchor="b"/>
          <a:lstStyle>
            <a:lvl1pPr>
              <a:defRPr sz="3200">
                <a:solidFill>
                  <a:srgbClr val="0070C0"/>
                </a:solidFill>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1161288"/>
            <a:ext cx="6172200" cy="4699762"/>
          </a:xfrm>
        </p:spPr>
        <p:txBody>
          <a:bodyPr/>
          <a:lstStyle>
            <a:lvl1pPr>
              <a:defRPr sz="3200">
                <a:solidFill>
                  <a:srgbClr val="0070C0"/>
                </a:solidFill>
              </a:defRPr>
            </a:lvl1pPr>
            <a:lvl2pPr>
              <a:defRPr sz="2800">
                <a:solidFill>
                  <a:srgbClr val="0070C0"/>
                </a:solidFill>
              </a:defRPr>
            </a:lvl2pPr>
            <a:lvl3pPr>
              <a:defRPr sz="2400">
                <a:solidFill>
                  <a:srgbClr val="0070C0"/>
                </a:solidFill>
              </a:defRPr>
            </a:lvl3pPr>
            <a:lvl4pPr>
              <a:defRPr sz="2000">
                <a:solidFill>
                  <a:srgbClr val="0070C0"/>
                </a:solidFill>
              </a:defRPr>
            </a:lvl4pPr>
            <a:lvl5pPr>
              <a:defRPr sz="2000">
                <a:solidFill>
                  <a:srgbClr val="0070C0"/>
                </a:solidFill>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A245D4F9-3564-407B-9E36-E75B1E41EF9D}"/>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F66115E5-290B-40A4-9B24-BC4DC343890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52144"/>
            <a:ext cx="3932237" cy="905256"/>
          </a:xfrm>
        </p:spPr>
        <p:txBody>
          <a:bodyPr anchor="b"/>
          <a:lstStyle>
            <a:lvl1pPr>
              <a:defRPr sz="3200">
                <a:solidFill>
                  <a:srgbClr val="0070C0"/>
                </a:solidFill>
              </a:defRPr>
            </a:lvl1pPr>
          </a:lstStyle>
          <a:p>
            <a:r>
              <a:rPr lang="zh-CN" altLang="en-US"/>
              <a:t>单击此处编辑母版标题样式</a:t>
            </a:r>
          </a:p>
        </p:txBody>
      </p:sp>
      <p:sp>
        <p:nvSpPr>
          <p:cNvPr id="3" name="图片占位符 2"/>
          <p:cNvSpPr>
            <a:spLocks noGrp="1"/>
          </p:cNvSpPr>
          <p:nvPr>
            <p:ph type="pic" idx="1"/>
          </p:nvPr>
        </p:nvSpPr>
        <p:spPr>
          <a:xfrm>
            <a:off x="5183188" y="1152144"/>
            <a:ext cx="6172200" cy="5029200"/>
          </a:xfrm>
        </p:spPr>
        <p:txBody>
          <a:bodyPr/>
          <a:lstStyle>
            <a:lvl1pPr marL="0" indent="0">
              <a:buNone/>
              <a:defRPr sz="3200">
                <a:solidFill>
                  <a:srgbClr val="0070C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4123944"/>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 xmlns:a16="http://schemas.microsoft.com/office/drawing/2014/main" id="{46FDCF7A-1826-4281-B1E2-08BBCFCE2DF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 xmlns:a16="http://schemas.microsoft.com/office/drawing/2014/main" id="{3238E9F8-BDE7-4357-A849-9BAC91F2119C}"/>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898648" y="283009"/>
            <a:ext cx="8455152"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tint val="75000"/>
                  </a:schemeClr>
                </a:solidFill>
                <a:latin typeface="+mn-lt"/>
              </a:defRPr>
            </a:lvl1pPr>
          </a:lstStyle>
          <a:p>
            <a:r>
              <a:rPr lang="en-US" altLang="zh-CN" dirty="0">
                <a:solidFill>
                  <a:srgbClr val="0070C0"/>
                </a:solidFill>
              </a:rPr>
              <a:t>Copyright©2018 AEM Components, Inc. All Rights Reserved</a:t>
            </a:r>
          </a:p>
        </p:txBody>
      </p:sp>
      <p:pic>
        <p:nvPicPr>
          <p:cNvPr id="7" name="Picture 2" descr="E:\AEM Logo\20171106 AEM R\AEM US Logo Transparent background.png">
            <a:extLst>
              <a:ext uri="{FF2B5EF4-FFF2-40B4-BE49-F238E27FC236}">
                <a16:creationId xmlns="" xmlns:a16="http://schemas.microsoft.com/office/drawing/2014/main"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a:extLst>
              <a:ext uri="{FF2B5EF4-FFF2-40B4-BE49-F238E27FC236}">
                <a16:creationId xmlns="" xmlns:a16="http://schemas.microsoft.com/office/drawing/2014/main"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10" name="Straight Connector 6">
            <a:extLst>
              <a:ext uri="{FF2B5EF4-FFF2-40B4-BE49-F238E27FC236}">
                <a16:creationId xmlns="" xmlns:a16="http://schemas.microsoft.com/office/drawing/2014/main"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
        <p:nvSpPr>
          <p:cNvPr id="4" name="Slide Number Placeholder 3">
            <a:extLst>
              <a:ext uri="{FF2B5EF4-FFF2-40B4-BE49-F238E27FC236}">
                <a16:creationId xmlns="" xmlns:a16="http://schemas.microsoft.com/office/drawing/2014/main" id="{A3451461-09C5-406B-AE20-5A2A41668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70C0"/>
                </a:solidFill>
              </a:defRPr>
            </a:lvl1pPr>
          </a:lstStyle>
          <a:p>
            <a:fld id="{6AE8ACD0-E946-484A-B50F-E97A58C49F36}" type="slidenum">
              <a:rPr lang="en-US" smtClean="0"/>
              <a:pPr/>
              <a:t>‹#›</a:t>
            </a:fld>
            <a:endParaRPr lang="en-US" dirty="0"/>
          </a:p>
        </p:txBody>
      </p:sp>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hf hdr="0" dt="0"/>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FA27C1B5-043B-474E-A206-46FCF3E2E041}"/>
              </a:ext>
            </a:extLst>
          </p:cNvPr>
          <p:cNvSpPr>
            <a:spLocks noGrp="1"/>
          </p:cNvSpPr>
          <p:nvPr>
            <p:ph type="ctrTitle"/>
          </p:nvPr>
        </p:nvSpPr>
        <p:spPr>
          <a:xfrm>
            <a:off x="1524000" y="1961986"/>
            <a:ext cx="9144000" cy="2934027"/>
          </a:xfrm>
        </p:spPr>
        <p:txBody>
          <a:bodyPr>
            <a:normAutofit fontScale="90000"/>
          </a:bodyPr>
          <a:lstStyle/>
          <a:p>
            <a:r>
              <a:rPr lang="en-US" altLang="zh-CN" dirty="0"/>
              <a:t/>
            </a:r>
            <a:br>
              <a:rPr lang="en-US" altLang="zh-CN" dirty="0"/>
            </a:br>
            <a:r>
              <a:rPr lang="en-US" altLang="zh-CN" dirty="0"/>
              <a:t/>
            </a:r>
            <a:br>
              <a:rPr lang="en-US" altLang="zh-CN" dirty="0"/>
            </a:br>
            <a:r>
              <a:rPr lang="en-US" altLang="zh-CN" dirty="0"/>
              <a:t/>
            </a:r>
            <a:br>
              <a:rPr lang="en-US" altLang="zh-CN" dirty="0"/>
            </a:br>
            <a:r>
              <a:rPr lang="zh-CN" altLang="en-US" dirty="0"/>
              <a:t>知识产权案例分享（五）</a:t>
            </a:r>
            <a:r>
              <a:rPr lang="en-US" altLang="zh-CN" dirty="0"/>
              <a:t/>
            </a:r>
            <a:br>
              <a:rPr lang="en-US" altLang="zh-CN" dirty="0"/>
            </a:br>
            <a:r>
              <a:rPr lang="en-US" altLang="zh-CN" dirty="0"/>
              <a:t>              </a:t>
            </a:r>
            <a:r>
              <a:rPr lang="en-US" altLang="zh-CN" sz="2700" dirty="0"/>
              <a:t>——</a:t>
            </a:r>
            <a:r>
              <a:rPr lang="zh-CN" altLang="en-US" sz="2700" dirty="0"/>
              <a:t>涉及计算机软件著作权纠纷</a:t>
            </a:r>
            <a:r>
              <a:rPr lang="zh-CN" altLang="zh-CN" b="1" dirty="0"/>
              <a:t/>
            </a:r>
            <a:br>
              <a:rPr lang="zh-CN" altLang="zh-CN" b="1" dirty="0"/>
            </a:br>
            <a:endParaRPr lang="en-US" dirty="0"/>
          </a:p>
        </p:txBody>
      </p:sp>
      <p:sp>
        <p:nvSpPr>
          <p:cNvPr id="7" name="Subtitle 6">
            <a:extLst>
              <a:ext uri="{FF2B5EF4-FFF2-40B4-BE49-F238E27FC236}">
                <a16:creationId xmlns="" xmlns:a16="http://schemas.microsoft.com/office/drawing/2014/main" id="{C4913D4A-567B-4A19-AF09-FABF4AFEEB41}"/>
              </a:ext>
            </a:extLst>
          </p:cNvPr>
          <p:cNvSpPr>
            <a:spLocks noGrp="1"/>
          </p:cNvSpPr>
          <p:nvPr>
            <p:ph type="subTitle" idx="1"/>
          </p:nvPr>
        </p:nvSpPr>
        <p:spPr>
          <a:xfrm>
            <a:off x="1524000" y="4490978"/>
            <a:ext cx="9144000" cy="1333982"/>
          </a:xfrm>
        </p:spPr>
        <p:txBody>
          <a:bodyPr>
            <a:normAutofit/>
          </a:bodyPr>
          <a:lstStyle/>
          <a:p>
            <a:pPr algn="r"/>
            <a:r>
              <a:rPr lang="en-US" altLang="zh-CN" sz="3600" dirty="0"/>
              <a:t>AEM</a:t>
            </a:r>
            <a:r>
              <a:rPr lang="zh-CN" altLang="en-US" sz="3600" dirty="0"/>
              <a:t>周末分享</a:t>
            </a:r>
            <a:endParaRPr lang="en-US" altLang="zh-CN" sz="3600" dirty="0"/>
          </a:p>
          <a:p>
            <a:pPr algn="r"/>
            <a:r>
              <a:rPr lang="zh-CN" altLang="en-US" sz="3200" dirty="0"/>
              <a:t>第</a:t>
            </a:r>
            <a:r>
              <a:rPr lang="en-US" altLang="zh-CN" sz="3200" dirty="0" smtClean="0"/>
              <a:t>376</a:t>
            </a:r>
            <a:r>
              <a:rPr lang="zh-CN" altLang="en-US" sz="3200" dirty="0" smtClean="0"/>
              <a:t>期</a:t>
            </a:r>
            <a:endParaRPr lang="en-US" sz="3200" dirty="0"/>
          </a:p>
        </p:txBody>
      </p:sp>
      <p:sp>
        <p:nvSpPr>
          <p:cNvPr id="4" name="Footer Placeholder 3">
            <a:extLst>
              <a:ext uri="{FF2B5EF4-FFF2-40B4-BE49-F238E27FC236}">
                <a16:creationId xmlns="" xmlns:a16="http://schemas.microsoft.com/office/drawing/2014/main" id="{B6379CC3-3B6F-47F1-842C-7D1125A2753C}"/>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6860BC78-0080-4533-9451-1E2B57632B4C}"/>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2" name="矩形 1">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664424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837253" y="455264"/>
            <a:ext cx="331614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案件概述</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722453" y="1297459"/>
            <a:ext cx="10880542" cy="5058891"/>
          </a:xfrm>
        </p:spPr>
        <p:style>
          <a:lnRef idx="2">
            <a:schemeClr val="accent1"/>
          </a:lnRef>
          <a:fillRef idx="1">
            <a:schemeClr val="lt1"/>
          </a:fillRef>
          <a:effectRef idx="0">
            <a:schemeClr val="accent1"/>
          </a:effectRef>
          <a:fontRef idx="minor">
            <a:schemeClr val="dk1"/>
          </a:fontRef>
        </p:style>
        <p:txBody>
          <a:bodyPr>
            <a:noAutofit/>
          </a:bodyPr>
          <a:lstStyle/>
          <a:p>
            <a:pPr marL="0" indent="360000">
              <a:lnSpc>
                <a:spcPct val="150000"/>
              </a:lnSpc>
              <a:spcBef>
                <a:spcPts val="0"/>
              </a:spcBef>
              <a:buFont typeface="Monotype Sorts" charset="2"/>
              <a:buNone/>
              <a:defRPr/>
            </a:pPr>
            <a:r>
              <a:rPr lang="zh-CN" altLang="en-US" sz="1900" dirty="0">
                <a:latin typeface="等线 Light" panose="02010600030101010101" pitchFamily="2" charset="-122"/>
                <a:ea typeface="等线 Light" panose="02010600030101010101" pitchFamily="2" charset="-122"/>
              </a:rPr>
              <a:t>原告：达索系统股份有限公司</a:t>
            </a:r>
            <a:r>
              <a:rPr lang="en-US" altLang="zh-CN" sz="1900" dirty="0">
                <a:latin typeface="等线 Light" panose="02010600030101010101" pitchFamily="2" charset="-122"/>
                <a:ea typeface="等线 Light" panose="02010600030101010101" pitchFamily="2" charset="-122"/>
              </a:rPr>
              <a:t>(DASSAULT SYSTEMES)</a:t>
            </a:r>
            <a:r>
              <a:rPr lang="zh-CN" altLang="en-US" sz="1900" dirty="0">
                <a:latin typeface="等线 Light" panose="02010600030101010101" pitchFamily="2" charset="-122"/>
                <a:ea typeface="等线 Light" panose="02010600030101010101" pitchFamily="2" charset="-122"/>
              </a:rPr>
              <a:t>，以下简称“达索公司”</a:t>
            </a:r>
            <a:endParaRPr lang="en-US" altLang="zh-CN" sz="1900" dirty="0">
              <a:latin typeface="等线 Light" panose="02010600030101010101" pitchFamily="2" charset="-122"/>
              <a:ea typeface="等线 Light" panose="02010600030101010101" pitchFamily="2" charset="-122"/>
            </a:endParaRPr>
          </a:p>
          <a:p>
            <a:pPr marL="0" indent="360000">
              <a:lnSpc>
                <a:spcPct val="150000"/>
              </a:lnSpc>
              <a:spcBef>
                <a:spcPts val="0"/>
              </a:spcBef>
              <a:buNone/>
              <a:defRPr/>
            </a:pPr>
            <a:r>
              <a:rPr lang="zh-CN" altLang="en-US" sz="1900" dirty="0">
                <a:latin typeface="等线 Light" panose="02010600030101010101" pitchFamily="2" charset="-122"/>
                <a:ea typeface="等线 Light" panose="02010600030101010101" pitchFamily="2" charset="-122"/>
              </a:rPr>
              <a:t>被告：上海知豆电动车技术有限公司，以下简称“知豆公司”</a:t>
            </a:r>
            <a:endParaRPr lang="en-US" altLang="zh-CN" sz="19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zh-CN" altLang="en-US" sz="1900" dirty="0">
                <a:latin typeface="等线 Light" panose="02010600030101010101" pitchFamily="2" charset="-122"/>
                <a:ea typeface="等线 Light" panose="02010600030101010101" pitchFamily="2" charset="-122"/>
              </a:rPr>
              <a:t>原告系在法国登记注册的企业，经营范围包括软件、数码内容和</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或计算机设备，特别是</a:t>
            </a:r>
            <a:r>
              <a:rPr lang="en-US" altLang="zh-CN" sz="1900" dirty="0">
                <a:latin typeface="等线 Light" panose="02010600030101010101" pitchFamily="2" charset="-122"/>
                <a:ea typeface="等线 Light" panose="02010600030101010101" pitchFamily="2" charset="-122"/>
              </a:rPr>
              <a:t>3D</a:t>
            </a:r>
            <a:r>
              <a:rPr lang="zh-CN" altLang="en-US" sz="1900" dirty="0">
                <a:latin typeface="等线 Light" panose="02010600030101010101" pitchFamily="2" charset="-122"/>
                <a:ea typeface="等线 Light" panose="02010600030101010101" pitchFamily="2" charset="-122"/>
              </a:rPr>
              <a:t>设计方案、模型建立，生命周期或面向大众的</a:t>
            </a:r>
            <a:r>
              <a:rPr lang="en-US" altLang="zh-CN" sz="1900" dirty="0">
                <a:latin typeface="等线 Light" panose="02010600030101010101" pitchFamily="2" charset="-122"/>
                <a:ea typeface="等线 Light" panose="02010600030101010101" pitchFamily="2" charset="-122"/>
              </a:rPr>
              <a:t>3D</a:t>
            </a:r>
            <a:r>
              <a:rPr lang="zh-CN" altLang="en-US" sz="1900" dirty="0">
                <a:latin typeface="等线 Light" panose="02010600030101010101" pitchFamily="2" charset="-122"/>
                <a:ea typeface="等线 Light" panose="02010600030101010101" pitchFamily="2" charset="-122"/>
              </a:rPr>
              <a:t>自然与生命产品领域的设计、开发、销售等。</a:t>
            </a:r>
            <a:endParaRPr lang="en-US" altLang="zh-CN" sz="19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zh-CN" altLang="en-US" sz="1900" dirty="0">
                <a:latin typeface="等线 Light" panose="02010600030101010101" pitchFamily="2" charset="-122"/>
                <a:ea typeface="等线 Light" panose="02010600030101010101" pitchFamily="2" charset="-122"/>
              </a:rPr>
              <a:t>被告成立于</a:t>
            </a:r>
            <a:r>
              <a:rPr lang="en-US" altLang="zh-CN" sz="1900" dirty="0">
                <a:latin typeface="等线 Light" panose="02010600030101010101" pitchFamily="2" charset="-122"/>
                <a:ea typeface="等线 Light" panose="02010600030101010101" pitchFamily="2" charset="-122"/>
              </a:rPr>
              <a:t>2015</a:t>
            </a:r>
            <a:r>
              <a:rPr lang="zh-CN" altLang="en-US" sz="1900" dirty="0">
                <a:latin typeface="等线 Light" panose="02010600030101010101" pitchFamily="2" charset="-122"/>
                <a:ea typeface="等线 Light" panose="02010600030101010101" pitchFamily="2" charset="-122"/>
              </a:rPr>
              <a:t>年，经营范围包括从事电动车技术、新能源汽车技术、汽车零部件技术领域内的技术开发、技术转让、技术咨询、技术服务，产品设计。原告发现，被告未经原告授权许可，擅自在其经营场所内的相关计算机上，非法复制、安装和商业使用原告享有著作权的</a:t>
            </a:r>
            <a:r>
              <a:rPr lang="en-US" altLang="zh-CN" sz="1900" dirty="0">
                <a:latin typeface="等线 Light" panose="02010600030101010101" pitchFamily="2" charset="-122"/>
                <a:ea typeface="等线 Light" panose="02010600030101010101" pitchFamily="2" charset="-122"/>
              </a:rPr>
              <a:t>CATIA</a:t>
            </a:r>
            <a:r>
              <a:rPr lang="zh-CN" altLang="en-US" sz="1900" dirty="0">
                <a:latin typeface="等线 Light" panose="02010600030101010101" pitchFamily="2" charset="-122"/>
                <a:ea typeface="等线 Light" panose="02010600030101010101" pitchFamily="2" charset="-122"/>
              </a:rPr>
              <a:t>软件。</a:t>
            </a:r>
            <a:endParaRPr lang="en-US" altLang="zh-CN" sz="19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zh-CN" altLang="en-US" sz="1900" dirty="0">
                <a:latin typeface="等线 Light" panose="02010600030101010101" pitchFamily="2" charset="-122"/>
                <a:ea typeface="等线 Light" panose="02010600030101010101" pitchFamily="2" charset="-122"/>
              </a:rPr>
              <a:t>双方遂因侵害计算机软件著作权（</a:t>
            </a:r>
            <a:r>
              <a:rPr lang="en-US" altLang="zh-CN" sz="1900" dirty="0">
                <a:latin typeface="等线 Light" panose="02010600030101010101" pitchFamily="2" charset="-122"/>
                <a:ea typeface="等线 Light" panose="02010600030101010101" pitchFamily="2" charset="-122"/>
              </a:rPr>
              <a:t> CATIA</a:t>
            </a:r>
            <a:r>
              <a:rPr lang="zh-CN" altLang="en-US" sz="1900" dirty="0">
                <a:latin typeface="等线 Light" panose="02010600030101010101" pitchFamily="2" charset="-122"/>
                <a:ea typeface="等线 Light" panose="02010600030101010101" pitchFamily="2" charset="-122"/>
              </a:rPr>
              <a:t>软件）纠纷一事，协商不成诉至法院。</a:t>
            </a:r>
            <a:endParaRPr lang="en-US" altLang="zh-CN" sz="1900" dirty="0">
              <a:latin typeface="等线 Light" panose="02010600030101010101" pitchFamily="2" charset="-122"/>
              <a:ea typeface="等线 Light" panose="02010600030101010101" pitchFamily="2" charset="-122"/>
            </a:endParaRPr>
          </a:p>
          <a:p>
            <a:pPr marL="0" indent="360000">
              <a:lnSpc>
                <a:spcPct val="150000"/>
              </a:lnSpc>
              <a:spcBef>
                <a:spcPts val="0"/>
              </a:spcBef>
              <a:buFont typeface="Monotype Sorts" charset="2"/>
              <a:buNone/>
              <a:defRPr/>
            </a:pPr>
            <a:r>
              <a:rPr lang="zh-CN" altLang="en-US" sz="1900" dirty="0">
                <a:latin typeface="等线 Light" panose="02010600030101010101" pitchFamily="2" charset="-122"/>
                <a:ea typeface="等线 Light" panose="02010600030101010101" pitchFamily="2" charset="-122"/>
              </a:rPr>
              <a:t>原告达索公司向法院提出诉讼请求：</a:t>
            </a:r>
            <a:r>
              <a:rPr lang="en-US" altLang="zh-CN" sz="1900" dirty="0">
                <a:latin typeface="等线 Light" panose="02010600030101010101" pitchFamily="2" charset="-122"/>
                <a:ea typeface="等线 Light" panose="02010600030101010101" pitchFamily="2" charset="-122"/>
              </a:rPr>
              <a:t>1.</a:t>
            </a:r>
            <a:r>
              <a:rPr lang="zh-CN" altLang="en-US" sz="1900" dirty="0">
                <a:latin typeface="等线 Light" panose="02010600030101010101" pitchFamily="2" charset="-122"/>
                <a:ea typeface="等线 Light" panose="02010600030101010101" pitchFamily="2" charset="-122"/>
              </a:rPr>
              <a:t>判令被告立即停止对原告著作权的侵害行为；</a:t>
            </a:r>
            <a:r>
              <a:rPr lang="en-US" altLang="zh-CN" sz="1900" dirty="0">
                <a:latin typeface="等线 Light" panose="02010600030101010101" pitchFamily="2" charset="-122"/>
                <a:ea typeface="等线 Light" panose="02010600030101010101" pitchFamily="2" charset="-122"/>
              </a:rPr>
              <a:t>2.</a:t>
            </a:r>
            <a:r>
              <a:rPr lang="zh-CN" altLang="en-US" sz="1900" dirty="0">
                <a:latin typeface="等线 Light" panose="02010600030101010101" pitchFamily="2" charset="-122"/>
                <a:ea typeface="等线 Light" panose="02010600030101010101" pitchFamily="2" charset="-122"/>
              </a:rPr>
              <a:t>判令被告赔偿原告经济损失人民币</a:t>
            </a:r>
            <a:r>
              <a:rPr lang="en-US" altLang="zh-CN" sz="1900" dirty="0">
                <a:latin typeface="等线 Light" panose="02010600030101010101" pitchFamily="2" charset="-122"/>
                <a:ea typeface="等线 Light" panose="02010600030101010101" pitchFamily="2" charset="-122"/>
              </a:rPr>
              <a:t>18,452,210</a:t>
            </a:r>
            <a:r>
              <a:rPr lang="zh-CN" altLang="en-US" sz="1900" dirty="0">
                <a:latin typeface="等线 Light" panose="02010600030101010101" pitchFamily="2" charset="-122"/>
                <a:ea typeface="等线 Light" panose="02010600030101010101" pitchFamily="2" charset="-122"/>
              </a:rPr>
              <a:t>元</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以下币种均为人民币</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a:t>
            </a:r>
            <a:r>
              <a:rPr lang="en-US" altLang="zh-CN" sz="1900" dirty="0">
                <a:latin typeface="等线 Light" panose="02010600030101010101" pitchFamily="2" charset="-122"/>
                <a:ea typeface="等线 Light" panose="02010600030101010101" pitchFamily="2" charset="-122"/>
              </a:rPr>
              <a:t>3.</a:t>
            </a:r>
            <a:r>
              <a:rPr lang="zh-CN" altLang="en-US" sz="1900" dirty="0">
                <a:latin typeface="等线 Light" panose="02010600030101010101" pitchFamily="2" charset="-122"/>
                <a:ea typeface="等线 Light" panose="02010600030101010101" pitchFamily="2" charset="-122"/>
              </a:rPr>
              <a:t>判令被告承担原告为本案支付的律师费</a:t>
            </a:r>
            <a:r>
              <a:rPr lang="en-US" altLang="zh-CN" sz="1900" dirty="0">
                <a:latin typeface="等线 Light" panose="02010600030101010101" pitchFamily="2" charset="-122"/>
                <a:ea typeface="等线 Light" panose="02010600030101010101" pitchFamily="2" charset="-122"/>
              </a:rPr>
              <a:t>150,000</a:t>
            </a:r>
            <a:r>
              <a:rPr lang="zh-CN" altLang="en-US" sz="1900" dirty="0">
                <a:latin typeface="等线 Light" panose="02010600030101010101" pitchFamily="2" charset="-122"/>
                <a:ea typeface="等线 Light" panose="02010600030101010101" pitchFamily="2" charset="-122"/>
              </a:rPr>
              <a:t>元。</a:t>
            </a:r>
            <a:endParaRPr lang="en-US" altLang="zh-CN" sz="19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4093286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169587" y="413040"/>
            <a:ext cx="2704938"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408670"/>
            <a:ext cx="10509839" cy="4732638"/>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buNone/>
            </a:pPr>
            <a:r>
              <a:rPr lang="zh-CN" altLang="en-US" sz="2000" dirty="0"/>
              <a:t>　</a:t>
            </a:r>
            <a:r>
              <a:rPr lang="zh-CN" altLang="en-US" sz="2000" dirty="0">
                <a:latin typeface="等线 Light" panose="02010600030101010101" pitchFamily="2" charset="-122"/>
                <a:ea typeface="等线 Light" panose="02010600030101010101" pitchFamily="2" charset="-122"/>
              </a:rPr>
              <a:t>著作权法第十条第一款第五项规定，复制权即以印刷、复印、拓印、录音、录像、翻录、翻拍等方式将作品制作一份或者多份的权利。软件保护条例第八条第一款第四项规定，复制权即将软件制作一份或者多份的权利。第二十四条规定，未经软件著作权人许可，复制著作权人软件的，应根据情况承担停止侵害、赔偿损失等民事责任。本案中，被告未经原告许可，在其经营场所内的计算机上安装了涉案软件，侵害了原告对涉案软件享有的复制权，依法应当承担停止侵权、赔偿损失的民事责任。</a:t>
            </a:r>
            <a:endParaRPr lang="en-US" altLang="zh-CN" sz="2000" dirty="0">
              <a:latin typeface="等线 Light" panose="02010600030101010101" pitchFamily="2" charset="-122"/>
              <a:ea typeface="等线 Light" panose="02010600030101010101" pitchFamily="2" charset="-122"/>
            </a:endParaRPr>
          </a:p>
          <a:p>
            <a:pPr marL="0" indent="0">
              <a:buNone/>
            </a:pPr>
            <a:r>
              <a:rPr lang="zh-CN" altLang="en-US" sz="2000" b="1" dirty="0">
                <a:latin typeface="等线 Light" panose="02010600030101010101" pitchFamily="2" charset="-122"/>
                <a:ea typeface="等线 Light" panose="02010600030101010101" pitchFamily="2" charset="-122"/>
              </a:rPr>
              <a:t>结合双方当事人的诉辩意见，本案争议焦点主要在于：</a:t>
            </a:r>
            <a:endParaRPr lang="en-US" altLang="zh-CN" sz="2000" b="1"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2000" dirty="0">
                <a:latin typeface="等线 Light" panose="02010600030101010101" pitchFamily="2" charset="-122"/>
                <a:ea typeface="等线 Light" panose="02010600030101010101" pitchFamily="2" charset="-122"/>
              </a:rPr>
              <a:t>一、被告安装侵权软件的数量；</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2000" dirty="0">
                <a:latin typeface="等线 Light" panose="02010600030101010101" pitchFamily="2" charset="-122"/>
                <a:ea typeface="等线 Light" panose="02010600030101010101" pitchFamily="2" charset="-122"/>
              </a:rPr>
              <a:t>二、被告的侵权行为是否存在主观恶意；</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None/>
              <a:defRPr/>
            </a:pPr>
            <a:r>
              <a:rPr lang="zh-CN" altLang="en-US" sz="2000" dirty="0">
                <a:latin typeface="等线 Light" panose="02010600030101010101" pitchFamily="2" charset="-122"/>
                <a:ea typeface="等线 Light" panose="02010600030101010101" pitchFamily="2" charset="-122"/>
              </a:rPr>
              <a:t>三、原告要求被告赔偿损失的数额有无事实和法律依据。</a:t>
            </a:r>
            <a:endParaRPr lang="en-US" altLang="zh-CN" sz="20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1479426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279756" y="413040"/>
            <a:ext cx="2374432"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600800"/>
            <a:ext cx="10509839" cy="4552865"/>
          </a:xfrm>
        </p:spPr>
        <p:style>
          <a:lnRef idx="2">
            <a:schemeClr val="accent1"/>
          </a:lnRef>
          <a:fillRef idx="1">
            <a:schemeClr val="lt1"/>
          </a:fillRef>
          <a:effectRef idx="0">
            <a:schemeClr val="accent1"/>
          </a:effectRef>
          <a:fontRef idx="minor">
            <a:schemeClr val="dk1"/>
          </a:fontRef>
        </p:style>
        <p:txBody>
          <a:bodyPr>
            <a:noAutofit/>
          </a:bodyPr>
          <a:lstStyle/>
          <a:p>
            <a:pPr marL="0" indent="0">
              <a:lnSpc>
                <a:spcPct val="150000"/>
              </a:lnSpc>
              <a:spcBef>
                <a:spcPts val="0"/>
              </a:spcBef>
              <a:buNone/>
              <a:defRPr/>
            </a:pPr>
            <a:r>
              <a:rPr lang="zh-CN" altLang="en-US" sz="2400" dirty="0">
                <a:latin typeface="等线 Light" panose="02010600030101010101" pitchFamily="2" charset="-122"/>
                <a:ea typeface="等线 Light" panose="02010600030101010101" pitchFamily="2" charset="-122"/>
              </a:rPr>
              <a:t>　</a:t>
            </a:r>
            <a:r>
              <a:rPr lang="zh-CN" altLang="en-US" sz="2200" b="1" dirty="0">
                <a:latin typeface="等线 Light" panose="02010600030101010101" pitchFamily="2" charset="-122"/>
                <a:ea typeface="等线 Light" panose="02010600030101010101" pitchFamily="2" charset="-122"/>
              </a:rPr>
              <a:t>关于第一项争议焦点：</a:t>
            </a:r>
            <a:r>
              <a:rPr lang="zh-CN" altLang="en-US" sz="2400" b="1" dirty="0">
                <a:latin typeface="等线 Light" panose="02010600030101010101" pitchFamily="2" charset="-122"/>
                <a:ea typeface="等线 Light" panose="02010600030101010101" pitchFamily="2" charset="-122"/>
              </a:rPr>
              <a:t>被告安装侵权软件的数量</a:t>
            </a:r>
            <a:endParaRPr lang="en-US" altLang="zh-CN" sz="2400" b="1" dirty="0">
              <a:latin typeface="等线 Light" panose="02010600030101010101" pitchFamily="2" charset="-122"/>
              <a:ea typeface="等线 Light" panose="02010600030101010101" pitchFamily="2" charset="-122"/>
            </a:endParaRPr>
          </a:p>
          <a:p>
            <a:pPr marL="0" indent="0">
              <a:lnSpc>
                <a:spcPct val="150000"/>
              </a:lnSpc>
              <a:spcBef>
                <a:spcPts val="0"/>
              </a:spcBef>
              <a:buNone/>
              <a:defRPr/>
            </a:pPr>
            <a:r>
              <a:rPr lang="zh-CN" altLang="en-US" sz="2200" dirty="0">
                <a:latin typeface="等线 Light" panose="02010600030101010101" pitchFamily="2" charset="-122"/>
                <a:ea typeface="等线 Light" panose="02010600030101010101" pitchFamily="2" charset="-122"/>
              </a:rPr>
              <a:t>    法院认为，首先，被告经营场所内共有计算机</a:t>
            </a:r>
            <a:r>
              <a:rPr lang="en-US" altLang="zh-CN" sz="2200" dirty="0">
                <a:latin typeface="等线 Light" panose="02010600030101010101" pitchFamily="2" charset="-122"/>
                <a:ea typeface="等线 Light" panose="02010600030101010101" pitchFamily="2" charset="-122"/>
              </a:rPr>
              <a:t>73</a:t>
            </a:r>
            <a:r>
              <a:rPr lang="zh-CN" altLang="en-US" sz="2200" dirty="0">
                <a:latin typeface="等线 Light" panose="02010600030101010101" pitchFamily="2" charset="-122"/>
                <a:ea typeface="等线 Light" panose="02010600030101010101" pitchFamily="2" charset="-122"/>
              </a:rPr>
              <a:t>台，法院采取随机抽查的方式对计算机中安装</a:t>
            </a:r>
            <a:r>
              <a:rPr lang="en-US" altLang="zh-CN" sz="2200" dirty="0">
                <a:latin typeface="等线 Light" panose="02010600030101010101" pitchFamily="2" charset="-122"/>
                <a:ea typeface="等线 Light" panose="02010600030101010101" pitchFamily="2" charset="-122"/>
              </a:rPr>
              <a:t>CATIA</a:t>
            </a:r>
            <a:r>
              <a:rPr lang="zh-CN" altLang="en-US" sz="2200" dirty="0">
                <a:latin typeface="等线 Light" panose="02010600030101010101" pitchFamily="2" charset="-122"/>
                <a:ea typeface="等线 Light" panose="02010600030101010101" pitchFamily="2" charset="-122"/>
              </a:rPr>
              <a:t>软件的情况进行证据保全，并明确告知被告抽查比例，以及将根据抽查计算机中安装</a:t>
            </a:r>
            <a:r>
              <a:rPr lang="en-US" altLang="zh-CN" sz="2200" dirty="0">
                <a:latin typeface="等线 Light" panose="02010600030101010101" pitchFamily="2" charset="-122"/>
                <a:ea typeface="等线 Light" panose="02010600030101010101" pitchFamily="2" charset="-122"/>
              </a:rPr>
              <a:t>CATIA</a:t>
            </a:r>
            <a:r>
              <a:rPr lang="zh-CN" altLang="en-US" sz="2200" dirty="0">
                <a:latin typeface="等线 Light" panose="02010600030101010101" pitchFamily="2" charset="-122"/>
                <a:ea typeface="等线 Light" panose="02010600030101010101" pitchFamily="2" charset="-122"/>
              </a:rPr>
              <a:t>软件的比例推算</a:t>
            </a:r>
            <a:r>
              <a:rPr lang="en-US" altLang="zh-CN" sz="2200" dirty="0">
                <a:latin typeface="等线 Light" panose="02010600030101010101" pitchFamily="2" charset="-122"/>
                <a:ea typeface="等线 Light" panose="02010600030101010101" pitchFamily="2" charset="-122"/>
              </a:rPr>
              <a:t>73</a:t>
            </a:r>
            <a:r>
              <a:rPr lang="zh-CN" altLang="en-US" sz="2200" dirty="0">
                <a:latin typeface="等线 Light" panose="02010600030101010101" pitchFamily="2" charset="-122"/>
                <a:ea typeface="等线 Light" panose="02010600030101010101" pitchFamily="2" charset="-122"/>
              </a:rPr>
              <a:t>台计算机中安装</a:t>
            </a:r>
            <a:r>
              <a:rPr lang="en-US" altLang="zh-CN" sz="2200" dirty="0">
                <a:latin typeface="等线 Light" panose="02010600030101010101" pitchFamily="2" charset="-122"/>
                <a:ea typeface="等线 Light" panose="02010600030101010101" pitchFamily="2" charset="-122"/>
              </a:rPr>
              <a:t>CATIA</a:t>
            </a:r>
            <a:r>
              <a:rPr lang="zh-CN" altLang="en-US" sz="2200" dirty="0">
                <a:latin typeface="等线 Light" panose="02010600030101010101" pitchFamily="2" charset="-122"/>
                <a:ea typeface="等线 Light" panose="02010600030101010101" pitchFamily="2" charset="-122"/>
              </a:rPr>
              <a:t>软件的数量，被告对此并未提出异议。保全结果为：抽查的</a:t>
            </a:r>
            <a:r>
              <a:rPr lang="en-US" altLang="zh-CN" sz="2200" dirty="0">
                <a:latin typeface="等线 Light" panose="02010600030101010101" pitchFamily="2" charset="-122"/>
                <a:ea typeface="等线 Light" panose="02010600030101010101" pitchFamily="2" charset="-122"/>
              </a:rPr>
              <a:t>15</a:t>
            </a:r>
            <a:r>
              <a:rPr lang="zh-CN" altLang="en-US" sz="2200" dirty="0">
                <a:latin typeface="等线 Light" panose="02010600030101010101" pitchFamily="2" charset="-122"/>
                <a:ea typeface="等线 Light" panose="02010600030101010101" pitchFamily="2" charset="-122"/>
              </a:rPr>
              <a:t>台计算机中</a:t>
            </a:r>
            <a:r>
              <a:rPr lang="en-US" altLang="zh-CN" sz="2200" dirty="0">
                <a:latin typeface="等线 Light" panose="02010600030101010101" pitchFamily="2" charset="-122"/>
                <a:ea typeface="等线 Light" panose="02010600030101010101" pitchFamily="2" charset="-122"/>
              </a:rPr>
              <a:t>100</a:t>
            </a:r>
            <a:r>
              <a:rPr lang="zh-CN" altLang="en-US" sz="2200" dirty="0">
                <a:latin typeface="等线 Light" panose="02010600030101010101" pitchFamily="2" charset="-122"/>
                <a:ea typeface="等线 Light" panose="02010600030101010101" pitchFamily="2" charset="-122"/>
              </a:rPr>
              <a:t>％安装了涉案软件，故根据上述推算规则，可以认定</a:t>
            </a:r>
            <a:r>
              <a:rPr lang="en-US" altLang="zh-CN" sz="2200" dirty="0">
                <a:latin typeface="等线 Light" panose="02010600030101010101" pitchFamily="2" charset="-122"/>
                <a:ea typeface="等线 Light" panose="02010600030101010101" pitchFamily="2" charset="-122"/>
              </a:rPr>
              <a:t>73</a:t>
            </a:r>
            <a:r>
              <a:rPr lang="zh-CN" altLang="en-US" sz="2200" dirty="0">
                <a:latin typeface="等线 Light" panose="02010600030101010101" pitchFamily="2" charset="-122"/>
                <a:ea typeface="等线 Light" panose="02010600030101010101" pitchFamily="2" charset="-122"/>
              </a:rPr>
              <a:t>台计算机均安装了涉案软件。其次，被告虽辩称</a:t>
            </a:r>
            <a:r>
              <a:rPr lang="en-US" altLang="zh-CN" sz="2200" dirty="0">
                <a:latin typeface="等线 Light" panose="02010600030101010101" pitchFamily="2" charset="-122"/>
                <a:ea typeface="等线 Light" panose="02010600030101010101" pitchFamily="2" charset="-122"/>
              </a:rPr>
              <a:t>73</a:t>
            </a:r>
            <a:r>
              <a:rPr lang="zh-CN" altLang="en-US" sz="2200" dirty="0">
                <a:latin typeface="等线 Light" panose="02010600030101010101" pitchFamily="2" charset="-122"/>
                <a:ea typeface="等线 Light" panose="02010600030101010101" pitchFamily="2" charset="-122"/>
              </a:rPr>
              <a:t>台计算机并非都实际安装了涉案软件，但其并未提供相反证据予以证实。故法院认定被告安装侵权软件的数据为</a:t>
            </a:r>
            <a:r>
              <a:rPr lang="en-US" altLang="zh-CN" sz="2200" dirty="0">
                <a:latin typeface="等线 Light" panose="02010600030101010101" pitchFamily="2" charset="-122"/>
                <a:ea typeface="等线 Light" panose="02010600030101010101" pitchFamily="2" charset="-122"/>
              </a:rPr>
              <a:t>73</a:t>
            </a:r>
            <a:r>
              <a:rPr lang="zh-CN" altLang="en-US" sz="2200" dirty="0">
                <a:latin typeface="等线 Light" panose="02010600030101010101" pitchFamily="2" charset="-122"/>
                <a:ea typeface="等线 Light" panose="02010600030101010101" pitchFamily="2" charset="-122"/>
              </a:rPr>
              <a:t>台是合理有据的。</a:t>
            </a:r>
          </a:p>
          <a:p>
            <a:pPr marL="0" indent="457200">
              <a:lnSpc>
                <a:spcPct val="150000"/>
              </a:lnSpc>
              <a:spcBef>
                <a:spcPts val="0"/>
              </a:spcBef>
              <a:buFont typeface="Monotype Sorts" charset="2"/>
              <a:buNone/>
              <a:defRPr/>
            </a:pPr>
            <a:endParaRPr lang="zh-CN" altLang="en-US" sz="1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altLang="zh-CN" sz="16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7492502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202639" y="388130"/>
            <a:ext cx="267188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600800"/>
            <a:ext cx="10509839" cy="3972097"/>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None/>
              <a:defRPr/>
            </a:pPr>
            <a:r>
              <a:rPr lang="zh-CN" altLang="en-US" sz="2200" b="1" dirty="0">
                <a:latin typeface="等线 Light" panose="02010600030101010101" pitchFamily="2" charset="-122"/>
                <a:ea typeface="等线 Light" panose="02010600030101010101" pitchFamily="2" charset="-122"/>
              </a:rPr>
              <a:t>关于第二项争议焦点：被告的侵权行为是否存在主观恶意；</a:t>
            </a:r>
            <a:endParaRPr lang="en-US" altLang="zh-CN" sz="2200" b="1"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法院认为，被告被文化执法总队查获使用侵权软件后，一方面与原告签订</a:t>
            </a:r>
            <a:r>
              <a:rPr lang="en-US" altLang="zh-CN" sz="2200" dirty="0">
                <a:latin typeface="等线 Light" panose="02010600030101010101" pitchFamily="2" charset="-122"/>
                <a:ea typeface="等线 Light" panose="02010600030101010101" pitchFamily="2" charset="-122"/>
              </a:rPr>
              <a:t>《</a:t>
            </a:r>
            <a:r>
              <a:rPr lang="zh-CN" altLang="en-US" sz="2200" dirty="0">
                <a:latin typeface="等线 Light" panose="02010600030101010101" pitchFamily="2" charset="-122"/>
                <a:ea typeface="等线 Light" panose="02010600030101010101" pitchFamily="2" charset="-122"/>
              </a:rPr>
              <a:t>和解协议</a:t>
            </a:r>
            <a:r>
              <a:rPr lang="en-US" altLang="zh-CN" sz="2200" dirty="0">
                <a:latin typeface="等线 Light" panose="02010600030101010101" pitchFamily="2" charset="-122"/>
                <a:ea typeface="等线 Light" panose="02010600030101010101" pitchFamily="2" charset="-122"/>
              </a:rPr>
              <a:t>》</a:t>
            </a:r>
            <a:r>
              <a:rPr lang="zh-CN" altLang="en-US" sz="2200" dirty="0">
                <a:latin typeface="等线 Light" panose="02010600030101010101" pitchFamily="2" charset="-122"/>
                <a:ea typeface="等线 Light" panose="02010600030101010101" pitchFamily="2" charset="-122"/>
              </a:rPr>
              <a:t>，并与原告授权销售代理商签订销售合同，但却未按约支付合同款项。另一方面，由于被告与原告达成和解，文化执法总队对其依法减轻处罚后，其在未获得软件合法使用许可的情况下，不但未停止侵权行为，还进一步扩大了侵权规模。由此可见，被告侵权行为的主观恶意明显。被告关于其不存在侵权的主观恶意，其未按约履行合同系由于内部管理不善所致的辩称意见，法院不予采信。</a:t>
            </a:r>
            <a:endParaRPr lang="zh-CN" altLang="en-US" sz="1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zh-CN" altLang="en-US" sz="1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altLang="zh-CN" sz="16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0749836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235689" y="413040"/>
            <a:ext cx="2771039"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173892"/>
            <a:ext cx="10839561" cy="5029200"/>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None/>
              <a:defRPr/>
            </a:pPr>
            <a:r>
              <a:rPr lang="zh-CN" altLang="en-US" sz="1900" b="1" dirty="0">
                <a:latin typeface="等线 Light" panose="02010600030101010101" pitchFamily="2" charset="-122"/>
                <a:ea typeface="等线 Light" panose="02010600030101010101" pitchFamily="2" charset="-122"/>
              </a:rPr>
              <a:t>关于第三项争议焦点：原告要求被告赔偿损失的数额有无事实和法律依据；</a:t>
            </a:r>
            <a:endParaRPr lang="en-US" altLang="zh-CN" sz="1900" b="1" dirty="0">
              <a:latin typeface="等线 Light" panose="02010600030101010101" pitchFamily="2" charset="-122"/>
              <a:ea typeface="等线 Light" panose="02010600030101010101" pitchFamily="2" charset="-122"/>
            </a:endParaRPr>
          </a:p>
          <a:p>
            <a:pPr marL="0" indent="0">
              <a:lnSpc>
                <a:spcPct val="150000"/>
              </a:lnSpc>
              <a:spcBef>
                <a:spcPts val="0"/>
              </a:spcBef>
              <a:buFont typeface="Monotype Sorts" charset="2"/>
              <a:buNone/>
              <a:defRPr/>
            </a:pPr>
            <a:r>
              <a:rPr lang="zh-CN" altLang="en-US" sz="1900" dirty="0">
                <a:latin typeface="等线 Light" panose="02010600030101010101" pitchFamily="2" charset="-122"/>
                <a:ea typeface="等线 Light" panose="02010600030101010101" pitchFamily="2" charset="-122"/>
              </a:rPr>
              <a:t>原告主张以涉案软件的市场价格</a:t>
            </a:r>
            <a:r>
              <a:rPr lang="en-US" altLang="zh-CN" sz="1900" dirty="0">
                <a:latin typeface="等线 Light" panose="02010600030101010101" pitchFamily="2" charset="-122"/>
                <a:ea typeface="等线 Light" panose="02010600030101010101" pitchFamily="2" charset="-122"/>
              </a:rPr>
              <a:t>252,770</a:t>
            </a:r>
            <a:r>
              <a:rPr lang="zh-CN" altLang="en-US" sz="1900" dirty="0">
                <a:latin typeface="等线 Light" panose="02010600030101010101" pitchFamily="2" charset="-122"/>
                <a:ea typeface="等线 Light" panose="02010600030101010101" pitchFamily="2" charset="-122"/>
              </a:rPr>
              <a:t>元</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套乘以被告安装侵权软件的数量即</a:t>
            </a:r>
            <a:r>
              <a:rPr lang="en-US" altLang="zh-CN" sz="1900" dirty="0">
                <a:latin typeface="等线 Light" panose="02010600030101010101" pitchFamily="2" charset="-122"/>
                <a:ea typeface="等线 Light" panose="02010600030101010101" pitchFamily="2" charset="-122"/>
              </a:rPr>
              <a:t>73</a:t>
            </a:r>
            <a:r>
              <a:rPr lang="zh-CN" altLang="en-US" sz="1900" dirty="0">
                <a:latin typeface="等线 Light" panose="02010600030101010101" pitchFamily="2" charset="-122"/>
                <a:ea typeface="等线 Light" panose="02010600030101010101" pitchFamily="2" charset="-122"/>
              </a:rPr>
              <a:t>套，计算被告侵权行为给原告造成的经济损失，同时主张如果法院不认可上述经济损失的计算方式，鉴于被告主观恶意极大，侵权情节严重，请求法院对被告适用惩罚性赔偿。法院审理后查明：原告提交了</a:t>
            </a:r>
            <a:r>
              <a:rPr lang="en-US" altLang="zh-CN" sz="1900" dirty="0">
                <a:latin typeface="等线 Light" panose="02010600030101010101" pitchFamily="2" charset="-122"/>
                <a:ea typeface="等线 Light" panose="02010600030101010101" pitchFamily="2" charset="-122"/>
              </a:rPr>
              <a:t>2013</a:t>
            </a:r>
            <a:r>
              <a:rPr lang="zh-CN" altLang="en-US" sz="1900" dirty="0">
                <a:latin typeface="等线 Light" panose="02010600030101010101" pitchFamily="2" charset="-122"/>
                <a:ea typeface="等线 Light" panose="02010600030101010101" pitchFamily="2" charset="-122"/>
              </a:rPr>
              <a:t>年</a:t>
            </a:r>
            <a:r>
              <a:rPr lang="en-US" altLang="zh-CN" sz="1900" dirty="0">
                <a:latin typeface="等线 Light" panose="02010600030101010101" pitchFamily="2" charset="-122"/>
                <a:ea typeface="等线 Light" panose="02010600030101010101" pitchFamily="2" charset="-122"/>
              </a:rPr>
              <a:t>10</a:t>
            </a:r>
            <a:r>
              <a:rPr lang="zh-CN" altLang="en-US" sz="1900" dirty="0">
                <a:latin typeface="等线 Light" panose="02010600030101010101" pitchFamily="2" charset="-122"/>
                <a:ea typeface="等线 Light" panose="02010600030101010101" pitchFamily="2" charset="-122"/>
              </a:rPr>
              <a:t>月其授权销售代理商与西巴克斯公司签订的销售合同，欲证明涉案软件的市场价格为</a:t>
            </a:r>
            <a:r>
              <a:rPr lang="en-US" altLang="zh-CN" sz="1900" dirty="0">
                <a:latin typeface="等线 Light" panose="02010600030101010101" pitchFamily="2" charset="-122"/>
                <a:ea typeface="等线 Light" panose="02010600030101010101" pitchFamily="2" charset="-122"/>
              </a:rPr>
              <a:t>252,770</a:t>
            </a:r>
            <a:r>
              <a:rPr lang="zh-CN" altLang="en-US" sz="1900" dirty="0">
                <a:latin typeface="等线 Light" panose="02010600030101010101" pitchFamily="2" charset="-122"/>
                <a:ea typeface="等线 Light" panose="02010600030101010101" pitchFamily="2" charset="-122"/>
              </a:rPr>
              <a:t>元</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套；被告与原告授权销售代理商</a:t>
            </a:r>
            <a:r>
              <a:rPr lang="en-US" altLang="zh-CN" sz="1900" dirty="0">
                <a:latin typeface="等线 Light" panose="02010600030101010101" pitchFamily="2" charset="-122"/>
                <a:ea typeface="等线 Light" panose="02010600030101010101" pitchFamily="2" charset="-122"/>
              </a:rPr>
              <a:t>2017</a:t>
            </a:r>
            <a:r>
              <a:rPr lang="zh-CN" altLang="en-US" sz="1900" dirty="0">
                <a:latin typeface="等线 Light" panose="02010600030101010101" pitchFamily="2" charset="-122"/>
                <a:ea typeface="等线 Light" panose="02010600030101010101" pitchFamily="2" charset="-122"/>
              </a:rPr>
              <a:t>年</a:t>
            </a:r>
            <a:r>
              <a:rPr lang="en-US" altLang="zh-CN" sz="1900" dirty="0">
                <a:latin typeface="等线 Light" panose="02010600030101010101" pitchFamily="2" charset="-122"/>
                <a:ea typeface="等线 Light" panose="02010600030101010101" pitchFamily="2" charset="-122"/>
              </a:rPr>
              <a:t>7</a:t>
            </a:r>
            <a:r>
              <a:rPr lang="zh-CN" altLang="en-US" sz="1900" dirty="0">
                <a:latin typeface="等线 Light" panose="02010600030101010101" pitchFamily="2" charset="-122"/>
                <a:ea typeface="等线 Light" panose="02010600030101010101" pitchFamily="2" charset="-122"/>
              </a:rPr>
              <a:t>月曾签订的销售合同亦约定</a:t>
            </a:r>
            <a:r>
              <a:rPr lang="en-US" altLang="zh-CN" sz="1900" dirty="0">
                <a:latin typeface="等线 Light" panose="02010600030101010101" pitchFamily="2" charset="-122"/>
                <a:ea typeface="等线 Light" panose="02010600030101010101" pitchFamily="2" charset="-122"/>
              </a:rPr>
              <a:t>5</a:t>
            </a:r>
            <a:r>
              <a:rPr lang="zh-CN" altLang="en-US" sz="1900" dirty="0">
                <a:latin typeface="等线 Light" panose="02010600030101010101" pitchFamily="2" charset="-122"/>
                <a:ea typeface="等线 Light" panose="02010600030101010101" pitchFamily="2" charset="-122"/>
              </a:rPr>
              <a:t>套软件的总价为</a:t>
            </a:r>
            <a:r>
              <a:rPr lang="en-US" altLang="zh-CN" sz="1900" dirty="0">
                <a:latin typeface="等线 Light" panose="02010600030101010101" pitchFamily="2" charset="-122"/>
                <a:ea typeface="等线 Light" panose="02010600030101010101" pitchFamily="2" charset="-122"/>
              </a:rPr>
              <a:t>1,400,000</a:t>
            </a:r>
            <a:r>
              <a:rPr lang="zh-CN" altLang="en-US" sz="1900" dirty="0">
                <a:latin typeface="等线 Light" panose="02010600030101010101" pitchFamily="2" charset="-122"/>
                <a:ea typeface="等线 Light" panose="02010600030101010101" pitchFamily="2" charset="-122"/>
              </a:rPr>
              <a:t>元。但被告提交的相关销售合同可以证明</a:t>
            </a:r>
            <a:r>
              <a:rPr lang="en-US" altLang="zh-CN" sz="1900" dirty="0">
                <a:latin typeface="等线 Light" panose="02010600030101010101" pitchFamily="2" charset="-122"/>
                <a:ea typeface="等线 Light" panose="02010600030101010101" pitchFamily="2" charset="-122"/>
              </a:rPr>
              <a:t>2015</a:t>
            </a:r>
            <a:r>
              <a:rPr lang="zh-CN" altLang="en-US" sz="1900" dirty="0">
                <a:latin typeface="等线 Light" panose="02010600030101010101" pitchFamily="2" charset="-122"/>
                <a:ea typeface="等线 Light" panose="02010600030101010101" pitchFamily="2" charset="-122"/>
              </a:rPr>
              <a:t>年</a:t>
            </a:r>
            <a:r>
              <a:rPr lang="en-US" altLang="zh-CN" sz="1900" dirty="0">
                <a:latin typeface="等线 Light" panose="02010600030101010101" pitchFamily="2" charset="-122"/>
                <a:ea typeface="等线 Light" panose="02010600030101010101" pitchFamily="2" charset="-122"/>
              </a:rPr>
              <a:t>7</a:t>
            </a:r>
            <a:r>
              <a:rPr lang="zh-CN" altLang="en-US" sz="1900" dirty="0">
                <a:latin typeface="等线 Light" panose="02010600030101010101" pitchFamily="2" charset="-122"/>
                <a:ea typeface="等线 Light" panose="02010600030101010101" pitchFamily="2" charset="-122"/>
              </a:rPr>
              <a:t>月山东新大洋公司购买</a:t>
            </a:r>
            <a:r>
              <a:rPr lang="en-US" altLang="zh-CN" sz="1900" dirty="0">
                <a:latin typeface="等线 Light" panose="02010600030101010101" pitchFamily="2" charset="-122"/>
                <a:ea typeface="等线 Light" panose="02010600030101010101" pitchFamily="2" charset="-122"/>
              </a:rPr>
              <a:t>8</a:t>
            </a:r>
            <a:r>
              <a:rPr lang="zh-CN" altLang="en-US" sz="1900" dirty="0">
                <a:latin typeface="等线 Light" panose="02010600030101010101" pitchFamily="2" charset="-122"/>
                <a:ea typeface="等线 Light" panose="02010600030101010101" pitchFamily="2" charset="-122"/>
              </a:rPr>
              <a:t>套软件的总价为</a:t>
            </a:r>
            <a:r>
              <a:rPr lang="en-US" altLang="zh-CN" sz="1900" dirty="0">
                <a:latin typeface="等线 Light" panose="02010600030101010101" pitchFamily="2" charset="-122"/>
                <a:ea typeface="等线 Light" panose="02010600030101010101" pitchFamily="2" charset="-122"/>
              </a:rPr>
              <a:t>1,500,000</a:t>
            </a:r>
            <a:r>
              <a:rPr lang="zh-CN" altLang="en-US" sz="1900" dirty="0">
                <a:latin typeface="等线 Light" panose="02010600030101010101" pitchFamily="2" charset="-122"/>
                <a:ea typeface="等线 Light" panose="02010600030101010101" pitchFamily="2" charset="-122"/>
              </a:rPr>
              <a:t>元，而文化执法总队</a:t>
            </a:r>
            <a:r>
              <a:rPr lang="en-US" altLang="zh-CN" sz="1900" dirty="0">
                <a:latin typeface="等线 Light" panose="02010600030101010101" pitchFamily="2" charset="-122"/>
                <a:ea typeface="等线 Light" panose="02010600030101010101" pitchFamily="2" charset="-122"/>
              </a:rPr>
              <a:t>2017</a:t>
            </a:r>
            <a:r>
              <a:rPr lang="zh-CN" altLang="en-US" sz="1900" dirty="0">
                <a:latin typeface="等线 Light" panose="02010600030101010101" pitchFamily="2" charset="-122"/>
                <a:ea typeface="等线 Light" panose="02010600030101010101" pitchFamily="2" charset="-122"/>
              </a:rPr>
              <a:t>年作出行政处罚时确定的软件单价仅为</a:t>
            </a:r>
            <a:r>
              <a:rPr lang="en-US" altLang="zh-CN" sz="1900" dirty="0">
                <a:latin typeface="等线 Light" panose="02010600030101010101" pitchFamily="2" charset="-122"/>
                <a:ea typeface="等线 Light" panose="02010600030101010101" pitchFamily="2" charset="-122"/>
              </a:rPr>
              <a:t>81,755</a:t>
            </a:r>
            <a:r>
              <a:rPr lang="zh-CN" altLang="en-US" sz="1900" dirty="0">
                <a:latin typeface="等线 Light" panose="02010600030101010101" pitchFamily="2" charset="-122"/>
                <a:ea typeface="等线 Light" panose="02010600030101010101" pitchFamily="2" charset="-122"/>
              </a:rPr>
              <a:t>元，故现有证据所显示的涉案软件销售价格差异明显，且无法确定上述销售合同所涉软件包含的模块是否一致。因此，原告提交的销售合同不能直接作为赔偿数额确定的依据，原告关于以</a:t>
            </a:r>
            <a:r>
              <a:rPr lang="en-US" altLang="zh-CN" sz="1900" dirty="0">
                <a:latin typeface="等线 Light" panose="02010600030101010101" pitchFamily="2" charset="-122"/>
                <a:ea typeface="等线 Light" panose="02010600030101010101" pitchFamily="2" charset="-122"/>
              </a:rPr>
              <a:t>252,770</a:t>
            </a:r>
            <a:r>
              <a:rPr lang="zh-CN" altLang="en-US" sz="1900" dirty="0">
                <a:latin typeface="等线 Light" panose="02010600030101010101" pitchFamily="2" charset="-122"/>
                <a:ea typeface="等线 Light" panose="02010600030101010101" pitchFamily="2" charset="-122"/>
              </a:rPr>
              <a:t>元</a:t>
            </a:r>
            <a:r>
              <a:rPr lang="en-US" altLang="zh-CN" sz="1900" dirty="0">
                <a:latin typeface="等线 Light" panose="02010600030101010101" pitchFamily="2" charset="-122"/>
                <a:ea typeface="等线 Light" panose="02010600030101010101" pitchFamily="2" charset="-122"/>
              </a:rPr>
              <a:t>/</a:t>
            </a:r>
            <a:r>
              <a:rPr lang="zh-CN" altLang="en-US" sz="1900" dirty="0">
                <a:latin typeface="等线 Light" panose="02010600030101010101" pitchFamily="2" charset="-122"/>
                <a:ea typeface="等线 Light" panose="02010600030101010101" pitchFamily="2" charset="-122"/>
              </a:rPr>
              <a:t>套的销售单价计算赔偿损失数额的主张，法院不予采纳。</a:t>
            </a:r>
          </a:p>
          <a:p>
            <a:pPr marL="0" indent="457200">
              <a:lnSpc>
                <a:spcPct val="150000"/>
              </a:lnSpc>
              <a:spcBef>
                <a:spcPts val="0"/>
              </a:spcBef>
              <a:buFont typeface="Monotype Sorts" charset="2"/>
              <a:buNone/>
              <a:defRPr/>
            </a:pPr>
            <a:endParaRPr lang="en-US" altLang="zh-CN" sz="16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dirty="0">
                <a:solidFill>
                  <a:srgbClr val="0070C0"/>
                </a:solidFill>
              </a:rPr>
              <a:t>Copyright©2018 AEM Components, Inc. All Rights Reserved</a:t>
            </a: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081295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378908" y="413040"/>
            <a:ext cx="2682904"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664580" y="1186250"/>
            <a:ext cx="10509839" cy="5041556"/>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Font typeface="Monotype Sorts" charset="2"/>
              <a:buNone/>
              <a:defRPr/>
            </a:pPr>
            <a:r>
              <a:rPr lang="zh-CN" altLang="en-US" sz="1800" dirty="0">
                <a:latin typeface="等线 Light" panose="02010600030101010101" pitchFamily="2" charset="-122"/>
                <a:ea typeface="等线 Light" panose="02010600030101010101" pitchFamily="2" charset="-122"/>
              </a:rPr>
              <a:t>　著作权法第四十九条规定，侵犯著作权或者与著作权有关的权利的，侵权人应当按照权利人的实际损失给予赔偿；实际损失难以计算的，可以按照侵权人的违法所得给予赔偿。赔偿数额还应当包括权利人为制止侵权行为所支付的合理开支。权利人的实际损失或者侵权人的违法所得不能确定的，由人民法院根据侵权行为的情节，判决给予五十万元以下的赔偿。本案中，虽然原告的实际损失和被告的违法所得均难以确定，但结合原告提供的现有证据已经可以证明原告因侵权所受到的损失超过了著作权法规定的法定赔偿数额的上限五十万元，故法院结合全案的证据情况，以双方提交的销售合同约定的软件销售价格作为参考，综合考虑下列因素，</a:t>
            </a:r>
            <a:r>
              <a:rPr lang="en-US" altLang="zh-CN" sz="1800" dirty="0">
                <a:latin typeface="等线 Light" panose="02010600030101010101" pitchFamily="2" charset="-122"/>
                <a:ea typeface="等线 Light" panose="02010600030101010101" pitchFamily="2" charset="-122"/>
              </a:rPr>
              <a:t>1.</a:t>
            </a:r>
            <a:r>
              <a:rPr lang="zh-CN" altLang="en-US" sz="1800" dirty="0">
                <a:latin typeface="等线 Light" panose="02010600030101010101" pitchFamily="2" charset="-122"/>
                <a:ea typeface="等线 Light" panose="02010600030101010101" pitchFamily="2" charset="-122"/>
              </a:rPr>
              <a:t>被告安装侵权软件的数量为</a:t>
            </a:r>
            <a:r>
              <a:rPr lang="en-US" altLang="zh-CN" sz="1800" dirty="0">
                <a:latin typeface="等线 Light" panose="02010600030101010101" pitchFamily="2" charset="-122"/>
                <a:ea typeface="等线 Light" panose="02010600030101010101" pitchFamily="2" charset="-122"/>
              </a:rPr>
              <a:t>73</a:t>
            </a:r>
            <a:r>
              <a:rPr lang="zh-CN" altLang="en-US" sz="1800" dirty="0">
                <a:latin typeface="等线 Light" panose="02010600030101010101" pitchFamily="2" charset="-122"/>
                <a:ea typeface="等线 Light" panose="02010600030101010101" pitchFamily="2" charset="-122"/>
              </a:rPr>
              <a:t>套；</a:t>
            </a:r>
            <a:r>
              <a:rPr lang="en-US" altLang="zh-CN" sz="1800" dirty="0">
                <a:latin typeface="等线 Light" panose="02010600030101010101" pitchFamily="2" charset="-122"/>
                <a:ea typeface="等线 Light" panose="02010600030101010101" pitchFamily="2" charset="-122"/>
              </a:rPr>
              <a:t>2.</a:t>
            </a:r>
            <a:r>
              <a:rPr lang="zh-CN" altLang="en-US" sz="1800" dirty="0">
                <a:latin typeface="等线 Light" panose="02010600030101010101" pitchFamily="2" charset="-122"/>
                <a:ea typeface="等线 Light" panose="02010600030101010101" pitchFamily="2" charset="-122"/>
              </a:rPr>
              <a:t>被告的侵权期间；</a:t>
            </a:r>
            <a:r>
              <a:rPr lang="en-US" altLang="zh-CN" sz="1800" dirty="0">
                <a:latin typeface="等线 Light" panose="02010600030101010101" pitchFamily="2" charset="-122"/>
                <a:ea typeface="等线 Light" panose="02010600030101010101" pitchFamily="2" charset="-122"/>
              </a:rPr>
              <a:t>3.</a:t>
            </a:r>
            <a:r>
              <a:rPr lang="zh-CN" altLang="en-US" sz="1800" dirty="0">
                <a:latin typeface="等线 Light" panose="02010600030101010101" pitchFamily="2" charset="-122"/>
                <a:ea typeface="等线 Light" panose="02010600030101010101" pitchFamily="2" charset="-122"/>
              </a:rPr>
              <a:t>被文化执法总队查获使用侵权软件后，被告虽与原告的授权销售代理商签订销售合同，但并未实际履行，也未停止侵权行为，还进一步扩大了侵权规模，侵权主观恶意明显。所以在法定赔偿最高限额之上酌情合理确定了本案赔偿数额。</a:t>
            </a:r>
            <a:endParaRPr lang="en-US" altLang="zh-CN" sz="18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1800" dirty="0">
                <a:latin typeface="等线 Light" panose="02010600030101010101" pitchFamily="2" charset="-122"/>
                <a:ea typeface="等线 Light" panose="02010600030101010101" pitchFamily="2" charset="-122"/>
              </a:rPr>
              <a:t>关于原告主张的律师费，法院根据相关律师费收费标准，结合本案的难易程度、原告律师在本案中的工作量等予以全额支持。</a:t>
            </a:r>
          </a:p>
          <a:p>
            <a:pPr marL="0" indent="457200">
              <a:lnSpc>
                <a:spcPct val="150000"/>
              </a:lnSpc>
              <a:spcBef>
                <a:spcPts val="0"/>
              </a:spcBef>
              <a:buFont typeface="Monotype Sorts" charset="2"/>
              <a:buNone/>
              <a:defRPr/>
            </a:pPr>
            <a:endParaRPr lang="zh-CN" altLang="en-US" sz="1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zh-CN" altLang="en-US" sz="1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altLang="zh-CN" sz="16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4040326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FAB37E-38F1-4327-9DB7-C8A9E082A80A}"/>
              </a:ext>
            </a:extLst>
          </p:cNvPr>
          <p:cNvSpPr>
            <a:spLocks noGrp="1"/>
          </p:cNvSpPr>
          <p:nvPr>
            <p:ph type="title"/>
          </p:nvPr>
        </p:nvSpPr>
        <p:spPr>
          <a:xfrm>
            <a:off x="4492114" y="413040"/>
            <a:ext cx="2635800"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法院审理</a:t>
            </a:r>
            <a:endParaRPr lang="en-US" sz="3600" dirty="0"/>
          </a:p>
        </p:txBody>
      </p:sp>
      <p:sp>
        <p:nvSpPr>
          <p:cNvPr id="3" name="Content Placeholder 2">
            <a:extLst>
              <a:ext uri="{FF2B5EF4-FFF2-40B4-BE49-F238E27FC236}">
                <a16:creationId xmlns="" xmlns:a16="http://schemas.microsoft.com/office/drawing/2014/main" id="{E9E19FEA-04D3-4742-8BE7-3D58D67A2C12}"/>
              </a:ext>
            </a:extLst>
          </p:cNvPr>
          <p:cNvSpPr>
            <a:spLocks noGrp="1"/>
          </p:cNvSpPr>
          <p:nvPr>
            <p:ph idx="1"/>
          </p:nvPr>
        </p:nvSpPr>
        <p:spPr>
          <a:xfrm>
            <a:off x="578735" y="1173892"/>
            <a:ext cx="10995950" cy="5226243"/>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法院最终做出判决如下：</a:t>
            </a: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一、被告上海知豆电动车技术有限公司应于本判决生效之日起立即停止侵害原告达索系统股份有限公司</a:t>
            </a:r>
            <a:r>
              <a:rPr lang="en-US" altLang="zh-CN" sz="2000" dirty="0">
                <a:latin typeface="等线 Light" panose="02010600030101010101" pitchFamily="2" charset="-122"/>
                <a:ea typeface="等线 Light" panose="02010600030101010101" pitchFamily="2" charset="-122"/>
              </a:rPr>
              <a:t>CATIA V5 R20</a:t>
            </a:r>
            <a:r>
              <a:rPr lang="zh-CN" altLang="en-US" sz="2000" dirty="0">
                <a:latin typeface="等线 Light" panose="02010600030101010101" pitchFamily="2" charset="-122"/>
                <a:ea typeface="等线 Light" panose="02010600030101010101" pitchFamily="2" charset="-122"/>
              </a:rPr>
              <a:t>计算机软件著作权的行为；</a:t>
            </a: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二、被告上海知豆电动车技术有限公司应于本判决生效之日起十日内赔偿原告达索系统股份有限公司经济损失及律师费共计人民币</a:t>
            </a:r>
            <a:r>
              <a:rPr lang="en-US" altLang="zh-CN" sz="2000" dirty="0">
                <a:latin typeface="等线 Light" panose="02010600030101010101" pitchFamily="2" charset="-122"/>
                <a:ea typeface="等线 Light" panose="02010600030101010101" pitchFamily="2" charset="-122"/>
              </a:rPr>
              <a:t>900</a:t>
            </a:r>
            <a:r>
              <a:rPr lang="zh-CN" altLang="en-US" sz="2000" dirty="0">
                <a:latin typeface="等线 Light" panose="02010600030101010101" pitchFamily="2" charset="-122"/>
                <a:ea typeface="等线 Light" panose="02010600030101010101" pitchFamily="2" charset="-122"/>
              </a:rPr>
              <a:t>万元；</a:t>
            </a: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三、驳回原告达索系统股份有限公司的其余诉讼请求。</a:t>
            </a: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被告上海知豆电动车技术有限公司如果未按上述判决在指定的期间履行给付金钱义务</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应当依照</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中华人民共和国民事诉讼法</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第二百五十三条规定</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加倍支付迟延履行期间的债务利息。案件受理费人民币</a:t>
            </a:r>
            <a:r>
              <a:rPr lang="en-US" altLang="zh-CN" sz="2000" dirty="0">
                <a:latin typeface="等线 Light" panose="02010600030101010101" pitchFamily="2" charset="-122"/>
                <a:ea typeface="等线 Light" panose="02010600030101010101" pitchFamily="2" charset="-122"/>
              </a:rPr>
              <a:t>133,413</a:t>
            </a:r>
            <a:r>
              <a:rPr lang="zh-CN" altLang="en-US" sz="2000" dirty="0">
                <a:latin typeface="等线 Light" panose="02010600030101010101" pitchFamily="2" charset="-122"/>
                <a:ea typeface="等线 Light" panose="02010600030101010101" pitchFamily="2" charset="-122"/>
              </a:rPr>
              <a:t>元，由原告达索系统股份有限公司负担人民币</a:t>
            </a:r>
            <a:r>
              <a:rPr lang="en-US" altLang="zh-CN" sz="2000" dirty="0">
                <a:latin typeface="等线 Light" panose="02010600030101010101" pitchFamily="2" charset="-122"/>
                <a:ea typeface="等线 Light" panose="02010600030101010101" pitchFamily="2" charset="-122"/>
              </a:rPr>
              <a:t>34,433</a:t>
            </a:r>
            <a:r>
              <a:rPr lang="zh-CN" altLang="en-US" sz="2000" dirty="0">
                <a:latin typeface="等线 Light" panose="02010600030101010101" pitchFamily="2" charset="-122"/>
                <a:ea typeface="等线 Light" panose="02010600030101010101" pitchFamily="2" charset="-122"/>
              </a:rPr>
              <a:t>元，被告上海知豆电动车技术有限公司负担人民币</a:t>
            </a:r>
            <a:r>
              <a:rPr lang="en-US" altLang="zh-CN" sz="2000" dirty="0">
                <a:latin typeface="等线 Light" panose="02010600030101010101" pitchFamily="2" charset="-122"/>
                <a:ea typeface="等线 Light" panose="02010600030101010101" pitchFamily="2" charset="-122"/>
              </a:rPr>
              <a:t>98,980</a:t>
            </a:r>
            <a:r>
              <a:rPr lang="zh-CN" altLang="en-US" sz="2000" dirty="0">
                <a:latin typeface="等线 Light" panose="02010600030101010101" pitchFamily="2" charset="-122"/>
                <a:ea typeface="等线 Light" panose="02010600030101010101" pitchFamily="2" charset="-122"/>
              </a:rPr>
              <a:t>元。</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本案后续：</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被告知豆公司不服上述判决，在法定期间向上海市高级人民法院提出了上诉。</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高院在审理后做出了：驳回上诉，维持原判的决定。</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altLang="zh-CN"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 xmlns:a16="http://schemas.microsoft.com/office/drawing/2014/main"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 xmlns:a16="http://schemas.microsoft.com/office/drawing/2014/main" id="{E49642F7-ED87-4639-8CD9-F26F4D7983F4}"/>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5484506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272745" y="2356953"/>
            <a:ext cx="6363731"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endParaRPr lang="en-US" altLang="zh-CN" sz="2800" dirty="0">
              <a:solidFill>
                <a:srgbClr val="0070C0"/>
              </a:solidFill>
              <a:latin typeface="华文楷体" pitchFamily="2" charset="-122"/>
              <a:ea typeface="华文楷体" pitchFamily="2" charset="-122"/>
            </a:endParaRPr>
          </a:p>
          <a:p>
            <a:pPr algn="ctr">
              <a:spcBef>
                <a:spcPct val="50000"/>
              </a:spcBef>
            </a:pPr>
            <a:r>
              <a:rPr lang="en-US" altLang="zh-CN" sz="2000" dirty="0">
                <a:solidFill>
                  <a:srgbClr val="0070C0"/>
                </a:solidFill>
                <a:latin typeface="华文楷体" pitchFamily="2" charset="-122"/>
                <a:ea typeface="华文楷体" pitchFamily="2" charset="-122"/>
              </a:rPr>
              <a:t>AEM</a:t>
            </a:r>
            <a:r>
              <a:rPr lang="zh-CN" altLang="en-US" sz="2000" dirty="0">
                <a:solidFill>
                  <a:srgbClr val="0070C0"/>
                </a:solidFill>
                <a:latin typeface="华文楷体" pitchFamily="2" charset="-122"/>
                <a:ea typeface="华文楷体" pitchFamily="2" charset="-122"/>
              </a:rPr>
              <a:t>科技人力资源部</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349" y="2356953"/>
            <a:ext cx="2086465" cy="2077492"/>
          </a:xfrm>
          <a:prstGeom prst="rect">
            <a:avLst/>
          </a:prstGeom>
        </p:spPr>
      </p:pic>
      <p:sp>
        <p:nvSpPr>
          <p:cNvPr id="6" name="矩形 5">
            <a:extLst>
              <a:ext uri="{FF2B5EF4-FFF2-40B4-BE49-F238E27FC236}">
                <a16:creationId xmlns="" xmlns:a16="http://schemas.microsoft.com/office/drawing/2014/main" id="{1738061B-18B7-4ADF-97EB-6B0F72E7AE3C}"/>
              </a:ext>
            </a:extLst>
          </p:cNvPr>
          <p:cNvSpPr/>
          <p:nvPr/>
        </p:nvSpPr>
        <p:spPr>
          <a:xfrm>
            <a:off x="7951284"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1677580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 PPT Template-CopyRight-2018" id="{55F53621-B05B-4DBF-99FD-245A694903E8}" vid="{743709B7-F8AB-49D0-B9A7-FEDD3F326C9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知识产权简介（二）</Template>
  <TotalTime>5260</TotalTime>
  <Words>965</Words>
  <Application>Microsoft Office PowerPoint</Application>
  <PresentationFormat>宽屏</PresentationFormat>
  <Paragraphs>66</Paragraphs>
  <Slides>9</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9</vt:i4>
      </vt:variant>
    </vt:vector>
  </HeadingPairs>
  <TitlesOfParts>
    <vt:vector size="20" baseType="lpstr">
      <vt:lpstr>Monotype Sorts</vt:lpstr>
      <vt:lpstr>等线</vt:lpstr>
      <vt:lpstr>等线 Light</vt:lpstr>
      <vt:lpstr>华文楷体</vt:lpstr>
      <vt:lpstr>宋体</vt:lpstr>
      <vt:lpstr>Arial</vt:lpstr>
      <vt:lpstr>Arial Black</vt:lpstr>
      <vt:lpstr>Calibri</vt:lpstr>
      <vt:lpstr>Calibri Light</vt:lpstr>
      <vt:lpstr>Times New Roman</vt:lpstr>
      <vt:lpstr>Office 主题</vt:lpstr>
      <vt:lpstr>   知识产权案例分享（五）               ——涉及计算机软件著作权纠纷 </vt:lpstr>
      <vt:lpstr>案件概述</vt:lpstr>
      <vt:lpstr>法院审理</vt:lpstr>
      <vt:lpstr>法院审理</vt:lpstr>
      <vt:lpstr>法院审理</vt:lpstr>
      <vt:lpstr>法院审理</vt:lpstr>
      <vt:lpstr>法院审理</vt:lpstr>
      <vt:lpstr>法院审理</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知识产权简介（二）</dc:title>
  <dc:creator>PD-Tan Ying</dc:creator>
  <cp:lastModifiedBy>HR-Yan Jing</cp:lastModifiedBy>
  <cp:revision>230</cp:revision>
  <dcterms:created xsi:type="dcterms:W3CDTF">2018-11-28T00:56:40Z</dcterms:created>
  <dcterms:modified xsi:type="dcterms:W3CDTF">2019-09-20T02:05:22Z</dcterms:modified>
</cp:coreProperties>
</file>