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88" r:id="rId3"/>
    <p:sldId id="276" r:id="rId4"/>
    <p:sldId id="291" r:id="rId5"/>
    <p:sldId id="293" r:id="rId6"/>
    <p:sldId id="289" r:id="rId7"/>
    <p:sldId id="292" r:id="rId8"/>
    <p:sldId id="294" r:id="rId9"/>
    <p:sldId id="295" r:id="rId10"/>
    <p:sldId id="27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10/25/2019</a:t>
            </a:fld>
            <a:endParaRPr lang="en-US"/>
          </a:p>
        </p:txBody>
      </p:sp>
      <p:sp>
        <p:nvSpPr>
          <p:cNvPr id="4" name="Footer Placeholder 3">
            <a:extLst>
              <a:ext uri="{FF2B5EF4-FFF2-40B4-BE49-F238E27FC236}">
                <a16:creationId xmlns="" xmlns:a16="http://schemas.microsoft.com/office/drawing/2014/main"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2019-10-25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 xmlns:a16="http://schemas.microsoft.com/office/drawing/2014/main"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 xmlns:a16="http://schemas.microsoft.com/office/drawing/2014/main"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FA27C1B5-043B-474E-A206-46FCF3E2E041}"/>
              </a:ext>
            </a:extLst>
          </p:cNvPr>
          <p:cNvSpPr>
            <a:spLocks noGrp="1"/>
          </p:cNvSpPr>
          <p:nvPr>
            <p:ph type="ctrTitle"/>
          </p:nvPr>
        </p:nvSpPr>
        <p:spPr>
          <a:xfrm>
            <a:off x="1524000" y="1961986"/>
            <a:ext cx="9144000" cy="2934027"/>
          </a:xfrm>
        </p:spPr>
        <p:txBody>
          <a:bodyPr>
            <a:normAutofit fontScale="90000"/>
          </a:bodyPr>
          <a:lstStyle/>
          <a:p>
            <a:r>
              <a:rPr lang="en-US" altLang="zh-CN" dirty="0"/>
              <a:t/>
            </a:r>
            <a:br>
              <a:rPr lang="en-US" altLang="zh-CN" dirty="0"/>
            </a:br>
            <a:r>
              <a:rPr lang="en-US" altLang="zh-CN" dirty="0"/>
              <a:t/>
            </a:r>
            <a:br>
              <a:rPr lang="en-US" altLang="zh-CN" dirty="0"/>
            </a:br>
            <a:r>
              <a:rPr lang="en-US" altLang="zh-CN" dirty="0"/>
              <a:t/>
            </a:r>
            <a:br>
              <a:rPr lang="en-US" altLang="zh-CN" dirty="0"/>
            </a:br>
            <a:r>
              <a:rPr lang="zh-CN" altLang="en-US" dirty="0"/>
              <a:t>知识产权案例分享（六）</a:t>
            </a:r>
            <a:r>
              <a:rPr lang="en-US" altLang="zh-CN" dirty="0"/>
              <a:t/>
            </a:r>
            <a:br>
              <a:rPr lang="en-US" altLang="zh-CN" dirty="0"/>
            </a:br>
            <a:r>
              <a:rPr lang="en-US" altLang="zh-CN" dirty="0"/>
              <a:t>              </a:t>
            </a:r>
            <a:r>
              <a:rPr lang="en-US" altLang="zh-CN" sz="2700" dirty="0"/>
              <a:t>——</a:t>
            </a:r>
            <a:r>
              <a:rPr lang="zh-CN" altLang="en-US" sz="2700" dirty="0"/>
              <a:t>涉及技术合作开发纠纷</a:t>
            </a:r>
            <a:r>
              <a:rPr lang="zh-CN" altLang="zh-CN" b="1" dirty="0"/>
              <a:t/>
            </a:r>
            <a:br>
              <a:rPr lang="zh-CN" altLang="zh-CN" b="1" dirty="0"/>
            </a:br>
            <a:endParaRPr lang="en-US" dirty="0"/>
          </a:p>
        </p:txBody>
      </p:sp>
      <p:sp>
        <p:nvSpPr>
          <p:cNvPr id="7" name="Subtitle 6">
            <a:extLst>
              <a:ext uri="{FF2B5EF4-FFF2-40B4-BE49-F238E27FC236}">
                <a16:creationId xmlns="" xmlns:a16="http://schemas.microsoft.com/office/drawing/2014/main"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a:t>380</a:t>
            </a:r>
            <a:r>
              <a:rPr lang="zh-CN" altLang="en-US" sz="3200" dirty="0"/>
              <a:t>期</a:t>
            </a:r>
            <a:endParaRPr lang="en-US" sz="3200" dirty="0"/>
          </a:p>
        </p:txBody>
      </p:sp>
      <p:sp>
        <p:nvSpPr>
          <p:cNvPr id="4" name="Footer Placeholder 3">
            <a:extLst>
              <a:ext uri="{FF2B5EF4-FFF2-40B4-BE49-F238E27FC236}">
                <a16:creationId xmlns="" xmlns:a16="http://schemas.microsoft.com/office/drawing/2014/main" id="{B6379CC3-3B6F-47F1-842C-7D1125A2753C}"/>
              </a:ext>
            </a:extLst>
          </p:cNvPr>
          <p:cNvSpPr>
            <a:spLocks noGrp="1"/>
          </p:cNvSpPr>
          <p:nvPr>
            <p:ph type="ftr" sz="quarter" idx="10"/>
          </p:nvPr>
        </p:nvSpPr>
        <p:spPr/>
        <p:txBody>
          <a:bodyPr/>
          <a:lstStyle/>
          <a:p>
            <a:r>
              <a:rPr lang="en-US" altLang="zh-CN" dirty="0">
                <a:solidFill>
                  <a:srgbClr val="0070C0"/>
                </a:solidFill>
              </a:rPr>
              <a:t>Copyright©2019 AEM Components, Inc. All Rights Reserved</a:t>
            </a:r>
          </a:p>
        </p:txBody>
      </p:sp>
      <p:sp>
        <p:nvSpPr>
          <p:cNvPr id="5" name="Slide Number Placeholder 4">
            <a:extLst>
              <a:ext uri="{FF2B5EF4-FFF2-40B4-BE49-F238E27FC236}">
                <a16:creationId xmlns="" xmlns:a16="http://schemas.microsoft.com/office/drawing/2014/main"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 xmlns:a16="http://schemas.microsoft.com/office/drawing/2014/main" id="{1738061B-18B7-4ADF-97EB-6B0F72E7AE3C}"/>
              </a:ext>
            </a:extLst>
          </p:cNvPr>
          <p:cNvSpPr/>
          <p:nvPr/>
        </p:nvSpPr>
        <p:spPr>
          <a:xfrm>
            <a:off x="7664845"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297459"/>
            <a:ext cx="10880542" cy="5058891"/>
          </a:xfrm>
        </p:spPr>
        <p:style>
          <a:lnRef idx="2">
            <a:schemeClr val="accent1"/>
          </a:lnRef>
          <a:fillRef idx="1">
            <a:schemeClr val="lt1"/>
          </a:fillRef>
          <a:effectRef idx="0">
            <a:schemeClr val="accent1"/>
          </a:effectRef>
          <a:fontRef idx="minor">
            <a:schemeClr val="dk1"/>
          </a:fontRef>
        </p:style>
        <p:txBody>
          <a:bodyPr>
            <a:noAutofit/>
          </a:bodyPr>
          <a:lstStyle/>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原告：深圳市帕纳投资有限公司，以下简称帕纳公司</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被告：松下电器（中国）有限公司（原松下电工（中国）有限公司），以下简称松下电器公司</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原告诉称：</a:t>
            </a:r>
            <a:r>
              <a:rPr lang="en-US" altLang="zh-CN" sz="1900" dirty="0">
                <a:latin typeface="等线 Light" panose="02010600030101010101" pitchFamily="2" charset="-122"/>
                <a:ea typeface="等线 Light" panose="02010600030101010101" pitchFamily="2" charset="-122"/>
              </a:rPr>
              <a:t>2006</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2</a:t>
            </a:r>
            <a:r>
              <a:rPr lang="zh-CN" altLang="en-US" sz="1900" dirty="0">
                <a:latin typeface="等线 Light" panose="02010600030101010101" pitchFamily="2" charset="-122"/>
                <a:ea typeface="等线 Light" panose="02010600030101010101" pitchFamily="2" charset="-122"/>
              </a:rPr>
              <a:t>月</a:t>
            </a:r>
            <a:r>
              <a:rPr lang="en-US" altLang="zh-CN" sz="1900" dirty="0">
                <a:latin typeface="等线 Light" panose="02010600030101010101" pitchFamily="2" charset="-122"/>
                <a:ea typeface="等线 Light" panose="02010600030101010101" pitchFamily="2" charset="-122"/>
              </a:rPr>
              <a:t>27</a:t>
            </a:r>
            <a:r>
              <a:rPr lang="zh-CN" altLang="en-US" sz="1900" dirty="0">
                <a:latin typeface="等线 Light" panose="02010600030101010101" pitchFamily="2" charset="-122"/>
                <a:ea typeface="等线 Light" panose="02010600030101010101" pitchFamily="2" charset="-122"/>
              </a:rPr>
              <a:t>日，其与松下电工自动门（青岛）有限公司（以下简称松下青岛公司）签订</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。该协议约定，双方共同完成地铁屏蔽门门体设计，帕纳公司作为设计主体，于</a:t>
            </a:r>
            <a:r>
              <a:rPr lang="en-US" altLang="zh-CN" sz="1900" dirty="0">
                <a:latin typeface="等线 Light" panose="02010600030101010101" pitchFamily="2" charset="-122"/>
                <a:ea typeface="等线 Light" panose="02010600030101010101" pitchFamily="2" charset="-122"/>
              </a:rPr>
              <a:t>2006</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3</a:t>
            </a:r>
            <a:r>
              <a:rPr lang="zh-CN" altLang="en-US" sz="1900" dirty="0">
                <a:latin typeface="等线 Light" panose="02010600030101010101" pitchFamily="2" charset="-122"/>
                <a:ea typeface="等线 Light" panose="02010600030101010101" pitchFamily="2" charset="-122"/>
              </a:rPr>
              <a:t>月</a:t>
            </a:r>
            <a:r>
              <a:rPr lang="en-US" altLang="zh-CN" sz="1900" dirty="0">
                <a:latin typeface="等线 Light" panose="02010600030101010101" pitchFamily="2" charset="-122"/>
                <a:ea typeface="等线 Light" panose="02010600030101010101" pitchFamily="2" charset="-122"/>
              </a:rPr>
              <a:t>1</a:t>
            </a:r>
            <a:r>
              <a:rPr lang="zh-CN" altLang="en-US" sz="1900" dirty="0">
                <a:latin typeface="等线 Light" panose="02010600030101010101" pitchFamily="2" charset="-122"/>
                <a:ea typeface="等线 Light" panose="02010600030101010101" pitchFamily="2" charset="-122"/>
              </a:rPr>
              <a:t>日之前提供设计方案，帕纳公司独立拥有的地铁屏蔽门门体技术图纸，在签订本协议后为共同拥有。后帕纳公司依约向松下青岛公司交付了涉案技术的设计图纸（电子版本），但松下青岛公司拒绝承认帕纳公司对此技术享有</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的知识产权。松下电工公司、松下北京公司系涉案技术成果的实际使用人，也拒绝承认帕纳公司享有</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的知识产权，故应当与松下青岛公司共同对帕纳公司承担相应的合同责任。综上，帕纳公司请求法院判令：</a:t>
            </a:r>
            <a:r>
              <a:rPr lang="en-US" altLang="zh-CN" sz="1900" dirty="0">
                <a:latin typeface="等线 Light" panose="02010600030101010101" pitchFamily="2" charset="-122"/>
                <a:ea typeface="等线 Light" panose="02010600030101010101" pitchFamily="2" charset="-122"/>
              </a:rPr>
              <a:t>1</a:t>
            </a:r>
            <a:r>
              <a:rPr lang="zh-CN" altLang="en-US" sz="1900" dirty="0">
                <a:latin typeface="等线 Light" panose="02010600030101010101" pitchFamily="2" charset="-122"/>
                <a:ea typeface="等线 Light" panose="02010600030101010101" pitchFamily="2" charset="-122"/>
              </a:rPr>
              <a:t>、确认帕纳公司对“地铁屏蔽门门体设计”的技术成果享有</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的知识产权；</a:t>
            </a:r>
            <a:r>
              <a:rPr lang="en-US" altLang="zh-CN" sz="1900" dirty="0">
                <a:latin typeface="等线 Light" panose="02010600030101010101" pitchFamily="2" charset="-122"/>
                <a:ea typeface="等线 Light" panose="02010600030101010101" pitchFamily="2" charset="-122"/>
              </a:rPr>
              <a:t>2</a:t>
            </a:r>
            <a:r>
              <a:rPr lang="zh-CN" altLang="en-US" sz="1900" dirty="0">
                <a:latin typeface="等线 Light" panose="02010600030101010101" pitchFamily="2" charset="-122"/>
                <a:ea typeface="等线 Light" panose="02010600030101010101" pitchFamily="2" charset="-122"/>
              </a:rPr>
              <a:t>、由松下电工公司、松下北京公司、松下青岛公司共同承担本案诉讼费用。</a:t>
            </a:r>
            <a:endParaRPr lang="en-US" altLang="zh-CN" sz="19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827602" y="52250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40932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235688" y="373906"/>
            <a:ext cx="3531203"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322174"/>
            <a:ext cx="10926058" cy="4275438"/>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buNone/>
            </a:pPr>
            <a:r>
              <a:rPr lang="zh-CN" altLang="en-US" sz="2000" b="1" dirty="0">
                <a:latin typeface="+mj-ea"/>
                <a:ea typeface="+mj-ea"/>
              </a:rPr>
              <a:t>一审法院查明：</a:t>
            </a:r>
          </a:p>
          <a:p>
            <a:pPr marL="0" indent="0">
              <a:lnSpc>
                <a:spcPct val="150000"/>
              </a:lnSpc>
              <a:spcBef>
                <a:spcPts val="0"/>
              </a:spcBef>
              <a:buNone/>
            </a:pPr>
            <a:r>
              <a:rPr lang="en-US" altLang="zh-CN" sz="1800" b="1" dirty="0">
                <a:latin typeface="+mj-ea"/>
                <a:ea typeface="+mj-ea"/>
              </a:rPr>
              <a:t>2006</a:t>
            </a:r>
            <a:r>
              <a:rPr lang="zh-CN" altLang="en-US" sz="1800" b="1" dirty="0">
                <a:latin typeface="+mj-ea"/>
                <a:ea typeface="+mj-ea"/>
              </a:rPr>
              <a:t>年</a:t>
            </a:r>
            <a:r>
              <a:rPr lang="en-US" altLang="zh-CN" sz="1800" b="1" dirty="0">
                <a:latin typeface="+mj-ea"/>
                <a:ea typeface="+mj-ea"/>
              </a:rPr>
              <a:t>2</a:t>
            </a:r>
            <a:r>
              <a:rPr lang="zh-CN" altLang="en-US" sz="1800" b="1" dirty="0">
                <a:latin typeface="+mj-ea"/>
                <a:ea typeface="+mj-ea"/>
              </a:rPr>
              <a:t>月</a:t>
            </a:r>
            <a:r>
              <a:rPr lang="en-US" altLang="zh-CN" sz="1800" b="1" dirty="0">
                <a:latin typeface="+mj-ea"/>
                <a:ea typeface="+mj-ea"/>
              </a:rPr>
              <a:t>27</a:t>
            </a:r>
            <a:r>
              <a:rPr lang="zh-CN" altLang="en-US" sz="1800" b="1" dirty="0">
                <a:latin typeface="+mj-ea"/>
                <a:ea typeface="+mj-ea"/>
              </a:rPr>
              <a:t>日，帕纳公司与松下青岛公司签订</a:t>
            </a:r>
            <a:r>
              <a:rPr lang="en-US" altLang="zh-CN" sz="1800" b="1" dirty="0">
                <a:latin typeface="+mj-ea"/>
                <a:ea typeface="+mj-ea"/>
              </a:rPr>
              <a:t>《</a:t>
            </a:r>
            <a:r>
              <a:rPr lang="zh-CN" altLang="en-US" sz="1800" b="1" dirty="0">
                <a:latin typeface="+mj-ea"/>
                <a:ea typeface="+mj-ea"/>
              </a:rPr>
              <a:t>地铁屏蔽门门体设计合作协议</a:t>
            </a:r>
            <a:r>
              <a:rPr lang="en-US" altLang="zh-CN" sz="1800" b="1" dirty="0">
                <a:latin typeface="+mj-ea"/>
                <a:ea typeface="+mj-ea"/>
              </a:rPr>
              <a:t>》</a:t>
            </a:r>
            <a:r>
              <a:rPr lang="zh-CN" altLang="en-US" sz="1800" b="1" dirty="0">
                <a:latin typeface="+mj-ea"/>
                <a:ea typeface="+mj-ea"/>
              </a:rPr>
              <a:t>一份。</a:t>
            </a:r>
            <a:endParaRPr lang="en-US" altLang="zh-CN" sz="1800" b="1" dirty="0">
              <a:latin typeface="+mj-ea"/>
              <a:ea typeface="+mj-ea"/>
            </a:endParaRPr>
          </a:p>
          <a:p>
            <a:pPr marL="0" indent="0">
              <a:lnSpc>
                <a:spcPct val="150000"/>
              </a:lnSpc>
              <a:spcBef>
                <a:spcPts val="0"/>
              </a:spcBef>
              <a:buNone/>
            </a:pPr>
            <a:r>
              <a:rPr lang="zh-CN" altLang="en-US" sz="1800" dirty="0">
                <a:latin typeface="+mj-ea"/>
                <a:ea typeface="+mj-ea"/>
              </a:rPr>
              <a:t>该协议主要内容约定，一、合作前提：</a:t>
            </a:r>
            <a:r>
              <a:rPr lang="en-US" altLang="zh-CN" sz="1800" dirty="0">
                <a:latin typeface="+mj-ea"/>
                <a:ea typeface="+mj-ea"/>
              </a:rPr>
              <a:t>1</a:t>
            </a:r>
            <a:r>
              <a:rPr lang="zh-CN" altLang="en-US" sz="1800" dirty="0">
                <a:latin typeface="+mj-ea"/>
                <a:ea typeface="+mj-ea"/>
              </a:rPr>
              <a:t>、由双方共同完成地铁屏蔽门门体设计，帕纳公司应在</a:t>
            </a:r>
            <a:r>
              <a:rPr lang="en-US" altLang="zh-CN" sz="1800" dirty="0">
                <a:latin typeface="+mj-ea"/>
                <a:ea typeface="+mj-ea"/>
              </a:rPr>
              <a:t>2006</a:t>
            </a:r>
            <a:r>
              <a:rPr lang="zh-CN" altLang="en-US" sz="1800" dirty="0">
                <a:latin typeface="+mj-ea"/>
                <a:ea typeface="+mj-ea"/>
              </a:rPr>
              <a:t>年</a:t>
            </a:r>
            <a:r>
              <a:rPr lang="en-US" altLang="zh-CN" sz="1800" dirty="0">
                <a:latin typeface="+mj-ea"/>
                <a:ea typeface="+mj-ea"/>
              </a:rPr>
              <a:t>3</a:t>
            </a:r>
            <a:r>
              <a:rPr lang="zh-CN" altLang="en-US" sz="1800" dirty="0">
                <a:latin typeface="+mj-ea"/>
                <a:ea typeface="+mj-ea"/>
              </a:rPr>
              <a:t>月</a:t>
            </a:r>
            <a:r>
              <a:rPr lang="en-US" altLang="zh-CN" sz="1800" dirty="0">
                <a:latin typeface="+mj-ea"/>
                <a:ea typeface="+mj-ea"/>
              </a:rPr>
              <a:t>1</a:t>
            </a:r>
            <a:r>
              <a:rPr lang="zh-CN" altLang="en-US" sz="1800" dirty="0">
                <a:latin typeface="+mj-ea"/>
                <a:ea typeface="+mj-ea"/>
              </a:rPr>
              <a:t>日之前提供地铁屏蔽门门体的优化设计方案，松下青岛公司依据该方案的设计图纸进行辅助和工程施工设计</a:t>
            </a:r>
            <a:r>
              <a:rPr lang="en-US" altLang="zh-CN" sz="1800" dirty="0">
                <a:latin typeface="+mj-ea"/>
                <a:ea typeface="+mj-ea"/>
              </a:rPr>
              <a:t>……</a:t>
            </a:r>
            <a:r>
              <a:rPr lang="zh-CN" altLang="en-US" sz="1800" dirty="0">
                <a:latin typeface="+mj-ea"/>
                <a:ea typeface="+mj-ea"/>
              </a:rPr>
              <a:t>；</a:t>
            </a:r>
            <a:r>
              <a:rPr lang="en-US" altLang="zh-CN" sz="1800" dirty="0">
                <a:latin typeface="+mj-ea"/>
                <a:ea typeface="+mj-ea"/>
              </a:rPr>
              <a:t>4</a:t>
            </a:r>
            <a:r>
              <a:rPr lang="zh-CN" altLang="en-US" sz="1800" dirty="0">
                <a:latin typeface="+mj-ea"/>
                <a:ea typeface="+mj-ea"/>
              </a:rPr>
              <a:t>、此设计方案双方共同拥有知识产权，由双方共同申报技术专利</a:t>
            </a:r>
            <a:r>
              <a:rPr lang="en-US" altLang="zh-CN" sz="1800" dirty="0">
                <a:latin typeface="+mj-ea"/>
                <a:ea typeface="+mj-ea"/>
              </a:rPr>
              <a:t>……</a:t>
            </a:r>
            <a:r>
              <a:rPr lang="zh-CN" altLang="en-US" sz="1800" dirty="0">
                <a:latin typeface="+mj-ea"/>
                <a:ea typeface="+mj-ea"/>
              </a:rPr>
              <a:t>；</a:t>
            </a:r>
            <a:r>
              <a:rPr lang="en-US" altLang="zh-CN" sz="1800" dirty="0">
                <a:latin typeface="+mj-ea"/>
                <a:ea typeface="+mj-ea"/>
              </a:rPr>
              <a:t>6</a:t>
            </a:r>
            <a:r>
              <a:rPr lang="zh-CN" altLang="en-US" sz="1800" dirty="0">
                <a:latin typeface="+mj-ea"/>
                <a:ea typeface="+mj-ea"/>
              </a:rPr>
              <a:t>、地铁屏蔽门的销售按松下电工公司与帕纳公司所签订的交易基本合同执行；</a:t>
            </a:r>
            <a:r>
              <a:rPr lang="en-US" altLang="zh-CN" sz="1800" dirty="0">
                <a:latin typeface="+mj-ea"/>
                <a:ea typeface="+mj-ea"/>
              </a:rPr>
              <a:t>7</a:t>
            </a:r>
            <a:r>
              <a:rPr lang="zh-CN" altLang="en-US" sz="1800" dirty="0">
                <a:latin typeface="+mj-ea"/>
                <a:ea typeface="+mj-ea"/>
              </a:rPr>
              <a:t>、帕纳公司独立拥有的地铁屏蔽门门体技术图纸，双方签订本合作协议后为共同拥有。松下青岛公司的权利义务：</a:t>
            </a:r>
            <a:r>
              <a:rPr lang="en-US" altLang="zh-CN" sz="1800" dirty="0">
                <a:latin typeface="+mj-ea"/>
                <a:ea typeface="+mj-ea"/>
              </a:rPr>
              <a:t>1</a:t>
            </a:r>
            <a:r>
              <a:rPr lang="zh-CN" altLang="en-US" sz="1800" dirty="0">
                <a:latin typeface="+mj-ea"/>
                <a:ea typeface="+mj-ea"/>
              </a:rPr>
              <a:t>、审核帕纳公司的设计图纸，协助帕纳公司修改完善设计技术方案，依据设计图纸进行辅助施工和工程施工设计。</a:t>
            </a:r>
            <a:r>
              <a:rPr lang="en-US" altLang="zh-CN" sz="1800" dirty="0">
                <a:latin typeface="+mj-ea"/>
                <a:ea typeface="+mj-ea"/>
              </a:rPr>
              <a:t>2</a:t>
            </a:r>
            <a:r>
              <a:rPr lang="zh-CN" altLang="en-US" sz="1800" dirty="0">
                <a:latin typeface="+mj-ea"/>
                <a:ea typeface="+mj-ea"/>
              </a:rPr>
              <a:t>、承担申请专利费用</a:t>
            </a:r>
            <a:r>
              <a:rPr lang="en-US" altLang="zh-CN" sz="1800" dirty="0">
                <a:latin typeface="+mj-ea"/>
                <a:ea typeface="+mj-ea"/>
              </a:rPr>
              <a:t>50%</a:t>
            </a:r>
            <a:r>
              <a:rPr lang="zh-CN" altLang="en-US" sz="1800" dirty="0">
                <a:latin typeface="+mj-ea"/>
                <a:ea typeface="+mj-ea"/>
              </a:rPr>
              <a:t>，拥有</a:t>
            </a:r>
            <a:r>
              <a:rPr lang="en-US" altLang="zh-CN" sz="1800" dirty="0">
                <a:latin typeface="+mj-ea"/>
                <a:ea typeface="+mj-ea"/>
              </a:rPr>
              <a:t>50%</a:t>
            </a:r>
            <a:r>
              <a:rPr lang="zh-CN" altLang="en-US" sz="1800" dirty="0">
                <a:latin typeface="+mj-ea"/>
                <a:ea typeface="+mj-ea"/>
              </a:rPr>
              <a:t>的专利权。</a:t>
            </a:r>
            <a:r>
              <a:rPr lang="en-US" altLang="zh-CN" sz="1800" dirty="0">
                <a:latin typeface="+mj-ea"/>
                <a:ea typeface="+mj-ea"/>
              </a:rPr>
              <a:t>3</a:t>
            </a:r>
            <a:r>
              <a:rPr lang="zh-CN" altLang="en-US" sz="1800" dirty="0">
                <a:latin typeface="+mj-ea"/>
                <a:ea typeface="+mj-ea"/>
              </a:rPr>
              <a:t>、承担地铁屏蔽门设计的部分费用</a:t>
            </a:r>
            <a:r>
              <a:rPr lang="en-US" altLang="zh-CN" sz="1800" dirty="0">
                <a:latin typeface="+mj-ea"/>
                <a:ea typeface="+mj-ea"/>
              </a:rPr>
              <a:t>5</a:t>
            </a:r>
            <a:r>
              <a:rPr lang="zh-CN" altLang="en-US" sz="1800" dirty="0">
                <a:latin typeface="+mj-ea"/>
                <a:ea typeface="+mj-ea"/>
              </a:rPr>
              <a:t>万元。</a:t>
            </a:r>
            <a:endParaRPr lang="en-US" altLang="zh-CN" sz="1800" dirty="0">
              <a:latin typeface="+mj-ea"/>
              <a:ea typeface="+mj-ea"/>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4794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223320"/>
            <a:ext cx="10950771" cy="5133030"/>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spcBef>
                <a:spcPts val="0"/>
              </a:spcBef>
              <a:buFont typeface="Monotype Sorts" charset="2"/>
              <a:buNone/>
              <a:defRPr/>
            </a:pPr>
            <a:r>
              <a:rPr lang="en-US" altLang="zh-CN" sz="1800" b="1" dirty="0">
                <a:latin typeface="等线 Light" panose="02010600030101010101" pitchFamily="2" charset="-122"/>
                <a:ea typeface="等线 Light" panose="02010600030101010101" pitchFamily="2" charset="-122"/>
              </a:rPr>
              <a:t>2006</a:t>
            </a:r>
            <a:r>
              <a:rPr lang="zh-CN" altLang="en-US" sz="1800" b="1" dirty="0">
                <a:latin typeface="等线 Light" panose="02010600030101010101" pitchFamily="2" charset="-122"/>
                <a:ea typeface="等线 Light" panose="02010600030101010101" pitchFamily="2" charset="-122"/>
              </a:rPr>
              <a:t>年</a:t>
            </a:r>
            <a:r>
              <a:rPr lang="en-US" altLang="zh-CN" sz="1800" b="1" dirty="0">
                <a:latin typeface="等线 Light" panose="02010600030101010101" pitchFamily="2" charset="-122"/>
                <a:ea typeface="等线 Light" panose="02010600030101010101" pitchFamily="2" charset="-122"/>
              </a:rPr>
              <a:t>6</a:t>
            </a:r>
            <a:r>
              <a:rPr lang="zh-CN" altLang="en-US" sz="1800" b="1" dirty="0">
                <a:latin typeface="等线 Light" panose="02010600030101010101" pitchFamily="2" charset="-122"/>
                <a:ea typeface="等线 Light" panose="02010600030101010101" pitchFamily="2" charset="-122"/>
              </a:rPr>
              <a:t>月</a:t>
            </a:r>
            <a:r>
              <a:rPr lang="en-US" altLang="zh-CN" sz="1800" b="1" dirty="0">
                <a:latin typeface="等线 Light" panose="02010600030101010101" pitchFamily="2" charset="-122"/>
                <a:ea typeface="等线 Light" panose="02010600030101010101" pitchFamily="2" charset="-122"/>
              </a:rPr>
              <a:t>8</a:t>
            </a:r>
            <a:r>
              <a:rPr lang="zh-CN" altLang="en-US" sz="1800" b="1" dirty="0">
                <a:latin typeface="等线 Light" panose="02010600030101010101" pitchFamily="2" charset="-122"/>
                <a:ea typeface="等线 Light" panose="02010600030101010101" pitchFamily="2" charset="-122"/>
              </a:rPr>
              <a:t>日，帕纳公司与松下电工公司签订</a:t>
            </a:r>
            <a:r>
              <a:rPr lang="en-US" altLang="zh-CN" sz="1800" b="1" dirty="0">
                <a:latin typeface="等线 Light" panose="02010600030101010101" pitchFamily="2" charset="-122"/>
                <a:ea typeface="等线 Light" panose="02010600030101010101" pitchFamily="2" charset="-122"/>
              </a:rPr>
              <a:t>《</a:t>
            </a:r>
            <a:r>
              <a:rPr lang="zh-CN" altLang="en-US" sz="1800" b="1" dirty="0">
                <a:latin typeface="等线 Light" panose="02010600030101010101" pitchFamily="2" charset="-122"/>
                <a:ea typeface="等线 Light" panose="02010600030101010101" pitchFamily="2" charset="-122"/>
              </a:rPr>
              <a:t>指定经销商交易基本合同</a:t>
            </a:r>
            <a:r>
              <a:rPr lang="en-US" altLang="zh-CN" sz="1800" b="1" dirty="0">
                <a:latin typeface="等线 Light" panose="02010600030101010101" pitchFamily="2" charset="-122"/>
                <a:ea typeface="等线 Light" panose="02010600030101010101" pitchFamily="2" charset="-122"/>
              </a:rPr>
              <a:t>》</a:t>
            </a:r>
            <a:r>
              <a:rPr lang="zh-CN" altLang="en-US" sz="1800" b="1" dirty="0">
                <a:latin typeface="等线 Light" panose="02010600030101010101" pitchFamily="2" charset="-122"/>
                <a:ea typeface="等线 Light" panose="02010600030101010101" pitchFamily="2" charset="-122"/>
              </a:rPr>
              <a:t>一份</a:t>
            </a:r>
            <a:endParaRPr lang="en-US" altLang="zh-CN" sz="1800" b="1"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1800" dirty="0">
                <a:latin typeface="等线 Light" panose="02010600030101010101" pitchFamily="2" charset="-122"/>
                <a:ea typeface="等线 Light" panose="02010600030101010101" pitchFamily="2" charset="-122"/>
              </a:rPr>
              <a:t>合同约定帕纳公司为</a:t>
            </a:r>
            <a:r>
              <a:rPr lang="en-US" altLang="zh-CN" sz="1800" dirty="0">
                <a:latin typeface="等线 Light" panose="02010600030101010101" pitchFamily="2" charset="-122"/>
                <a:ea typeface="等线 Light" panose="02010600030101010101" pitchFamily="2" charset="-122"/>
              </a:rPr>
              <a:t>CMEW</a:t>
            </a:r>
            <a:r>
              <a:rPr lang="zh-CN" altLang="en-US" sz="1800" dirty="0">
                <a:latin typeface="等线 Light" panose="02010600030101010101" pitchFamily="2" charset="-122"/>
                <a:ea typeface="等线 Light" panose="02010600030101010101" pitchFamily="2" charset="-122"/>
              </a:rPr>
              <a:t>的“轨道交通专用屏蔽门”的经销商。该合同第</a:t>
            </a:r>
            <a:r>
              <a:rPr lang="en-US" altLang="zh-CN" sz="1800" dirty="0">
                <a:latin typeface="等线 Light" panose="02010600030101010101" pitchFamily="2" charset="-122"/>
                <a:ea typeface="等线 Light" panose="02010600030101010101" pitchFamily="2" charset="-122"/>
              </a:rPr>
              <a:t>9.1</a:t>
            </a:r>
            <a:r>
              <a:rPr lang="zh-CN" altLang="en-US" sz="1800" dirty="0">
                <a:latin typeface="等线 Light" panose="02010600030101010101" pitchFamily="2" charset="-122"/>
                <a:ea typeface="等线 Light" panose="02010600030101010101" pitchFamily="2" charset="-122"/>
              </a:rPr>
              <a:t>条约定：帕纳公司承认和认可，所有与产品相关的专利权（包括发明、实用新型、外观设计）、商标权、著作权、专有技术及其它知识产权均归松下电工公司或其他合法权利人所拥有。帕纳公司不得以任何方法对前述知识产权的权属提出异议，也不得向任何主管机关申请、注册任何与前述知识产权相冲突的任何权利。除本合同明确约定外，本合同及个别合同的任何条款不得被理解为松下电工公司向帕纳公司转让或许可使用相关知识产权。</a:t>
            </a:r>
            <a:endParaRPr lang="en-US" altLang="zh-CN" sz="18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en-US" altLang="zh-CN" sz="1800" b="1" dirty="0">
                <a:latin typeface="等线 Light" panose="02010600030101010101" pitchFamily="2" charset="-122"/>
                <a:ea typeface="等线 Light" panose="02010600030101010101" pitchFamily="2" charset="-122"/>
              </a:rPr>
              <a:t>2008</a:t>
            </a:r>
            <a:r>
              <a:rPr lang="zh-CN" altLang="en-US" sz="1800" b="1" dirty="0">
                <a:latin typeface="等线 Light" panose="02010600030101010101" pitchFamily="2" charset="-122"/>
                <a:ea typeface="等线 Light" panose="02010600030101010101" pitchFamily="2" charset="-122"/>
              </a:rPr>
              <a:t>年</a:t>
            </a:r>
            <a:r>
              <a:rPr lang="en-US" altLang="zh-CN" sz="1800" b="1" dirty="0">
                <a:latin typeface="等线 Light" panose="02010600030101010101" pitchFamily="2" charset="-122"/>
                <a:ea typeface="等线 Light" panose="02010600030101010101" pitchFamily="2" charset="-122"/>
              </a:rPr>
              <a:t>11</a:t>
            </a:r>
            <a:r>
              <a:rPr lang="zh-CN" altLang="en-US" sz="1800" b="1" dirty="0">
                <a:latin typeface="等线 Light" panose="02010600030101010101" pitchFamily="2" charset="-122"/>
                <a:ea typeface="等线 Light" panose="02010600030101010101" pitchFamily="2" charset="-122"/>
              </a:rPr>
              <a:t>月</a:t>
            </a:r>
            <a:r>
              <a:rPr lang="en-US" altLang="zh-CN" sz="1800" b="1" dirty="0">
                <a:latin typeface="等线 Light" panose="02010600030101010101" pitchFamily="2" charset="-122"/>
                <a:ea typeface="等线 Light" panose="02010600030101010101" pitchFamily="2" charset="-122"/>
              </a:rPr>
              <a:t>20</a:t>
            </a:r>
            <a:r>
              <a:rPr lang="zh-CN" altLang="en-US" sz="1800" b="1" dirty="0">
                <a:latin typeface="等线 Light" panose="02010600030101010101" pitchFamily="2" charset="-122"/>
                <a:ea typeface="等线 Light" panose="02010600030101010101" pitchFamily="2" charset="-122"/>
              </a:rPr>
              <a:t>日，帕纳公司与松下北京公司签订</a:t>
            </a:r>
            <a:r>
              <a:rPr lang="en-US" altLang="zh-CN" sz="1800" b="1" dirty="0">
                <a:latin typeface="等线 Light" panose="02010600030101010101" pitchFamily="2" charset="-122"/>
                <a:ea typeface="等线 Light" panose="02010600030101010101" pitchFamily="2" charset="-122"/>
              </a:rPr>
              <a:t>《</a:t>
            </a:r>
            <a:r>
              <a:rPr lang="zh-CN" altLang="en-US" sz="1800" b="1" dirty="0">
                <a:latin typeface="等线 Light" panose="02010600030101010101" pitchFamily="2" charset="-122"/>
                <a:ea typeface="等线 Light" panose="02010600030101010101" pitchFamily="2" charset="-122"/>
              </a:rPr>
              <a:t>业务委托基本合同</a:t>
            </a:r>
            <a:r>
              <a:rPr lang="en-US" altLang="zh-CN" sz="1800" b="1" dirty="0">
                <a:latin typeface="等线 Light" panose="02010600030101010101" pitchFamily="2" charset="-122"/>
                <a:ea typeface="等线 Light" panose="02010600030101010101" pitchFamily="2" charset="-122"/>
              </a:rPr>
              <a:t>》</a:t>
            </a:r>
            <a:r>
              <a:rPr lang="zh-CN" altLang="en-US" sz="1800" b="1" dirty="0">
                <a:latin typeface="等线 Light" panose="02010600030101010101" pitchFamily="2" charset="-122"/>
                <a:ea typeface="等线 Light" panose="02010600030101010101" pitchFamily="2" charset="-122"/>
              </a:rPr>
              <a:t>一份。</a:t>
            </a:r>
            <a:endParaRPr lang="en-US" altLang="zh-CN" sz="1800" b="1"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1800" dirty="0">
                <a:latin typeface="等线 Light" panose="02010600030101010101" pitchFamily="2" charset="-122"/>
                <a:ea typeface="等线 Light" panose="02010600030101010101" pitchFamily="2" charset="-122"/>
              </a:rPr>
              <a:t>该合同约定的主要内容为：为了使松下北京公司的屏蔽门产品在广州、深圳、北京、天津地区的相关工程得以中标，双方联合进行前期推广工作。</a:t>
            </a:r>
            <a:endParaRPr lang="en-US" altLang="zh-CN" sz="18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en-US" altLang="zh-CN" sz="1800" b="1" dirty="0">
                <a:latin typeface="等线 Light" panose="02010600030101010101" pitchFamily="2" charset="-122"/>
                <a:ea typeface="等线 Light" panose="02010600030101010101" pitchFamily="2" charset="-122"/>
              </a:rPr>
              <a:t>2010</a:t>
            </a:r>
            <a:r>
              <a:rPr lang="zh-CN" altLang="en-US" sz="1800" b="1" dirty="0">
                <a:latin typeface="等线 Light" panose="02010600030101010101" pitchFamily="2" charset="-122"/>
                <a:ea typeface="等线 Light" panose="02010600030101010101" pitchFamily="2" charset="-122"/>
              </a:rPr>
              <a:t>年</a:t>
            </a:r>
            <a:r>
              <a:rPr lang="en-US" altLang="zh-CN" sz="1800" b="1" dirty="0">
                <a:latin typeface="等线 Light" panose="02010600030101010101" pitchFamily="2" charset="-122"/>
                <a:ea typeface="等线 Light" panose="02010600030101010101" pitchFamily="2" charset="-122"/>
              </a:rPr>
              <a:t>11</a:t>
            </a:r>
            <a:r>
              <a:rPr lang="zh-CN" altLang="en-US" sz="1800" b="1" dirty="0">
                <a:latin typeface="等线 Light" panose="02010600030101010101" pitchFamily="2" charset="-122"/>
                <a:ea typeface="等线 Light" panose="02010600030101010101" pitchFamily="2" charset="-122"/>
              </a:rPr>
              <a:t>月</a:t>
            </a:r>
            <a:r>
              <a:rPr lang="en-US" altLang="zh-CN" sz="1800" b="1" dirty="0">
                <a:latin typeface="等线 Light" panose="02010600030101010101" pitchFamily="2" charset="-122"/>
                <a:ea typeface="等线 Light" panose="02010600030101010101" pitchFamily="2" charset="-122"/>
              </a:rPr>
              <a:t>15</a:t>
            </a:r>
            <a:r>
              <a:rPr lang="zh-CN" altLang="en-US" sz="1800" b="1" dirty="0">
                <a:latin typeface="等线 Light" panose="02010600030101010101" pitchFamily="2" charset="-122"/>
                <a:ea typeface="等线 Light" panose="02010600030101010101" pitchFamily="2" charset="-122"/>
              </a:rPr>
              <a:t>日，松下青岛公司向帕纳公司发出解除合作协议的通知一份</a:t>
            </a:r>
            <a:r>
              <a:rPr lang="zh-CN" altLang="en-US" sz="1800" dirty="0">
                <a:latin typeface="等线 Light" panose="02010600030101010101" pitchFamily="2" charset="-122"/>
                <a:ea typeface="等线 Light" panose="02010600030101010101" pitchFamily="2" charset="-122"/>
              </a:rPr>
              <a:t>，要求解除双方签订的</a:t>
            </a:r>
            <a:r>
              <a:rPr lang="en-US" altLang="zh-CN" sz="1800" dirty="0">
                <a:latin typeface="等线 Light" panose="02010600030101010101" pitchFamily="2" charset="-122"/>
                <a:ea typeface="等线 Light" panose="02010600030101010101" pitchFamily="2" charset="-122"/>
              </a:rPr>
              <a:t>《</a:t>
            </a:r>
            <a:r>
              <a:rPr lang="zh-CN" altLang="en-US" sz="1800" dirty="0">
                <a:latin typeface="等线 Light" panose="02010600030101010101" pitchFamily="2" charset="-122"/>
                <a:ea typeface="等线 Light" panose="02010600030101010101" pitchFamily="2" charset="-122"/>
              </a:rPr>
              <a:t>地铁屏蔽门门体设计合作协议</a:t>
            </a:r>
            <a:r>
              <a:rPr lang="en-US" altLang="zh-CN" sz="1800" dirty="0">
                <a:latin typeface="等线 Light" panose="02010600030101010101" pitchFamily="2" charset="-122"/>
                <a:ea typeface="等线 Light" panose="02010600030101010101" pitchFamily="2" charset="-122"/>
              </a:rPr>
              <a:t>》</a:t>
            </a:r>
            <a:r>
              <a:rPr lang="zh-CN" altLang="en-US" sz="1800" dirty="0">
                <a:latin typeface="等线 Light" panose="02010600030101010101" pitchFamily="2" charset="-122"/>
                <a:ea typeface="等线 Light" panose="02010600030101010101" pitchFamily="2" charset="-122"/>
              </a:rPr>
              <a:t>，并返还其已经支付的</a:t>
            </a:r>
            <a:r>
              <a:rPr lang="en-US" altLang="zh-CN" sz="1800" dirty="0">
                <a:latin typeface="等线 Light" panose="02010600030101010101" pitchFamily="2" charset="-122"/>
                <a:ea typeface="等线 Light" panose="02010600030101010101" pitchFamily="2" charset="-122"/>
              </a:rPr>
              <a:t>5</a:t>
            </a:r>
            <a:r>
              <a:rPr lang="zh-CN" altLang="en-US" sz="1800" dirty="0">
                <a:latin typeface="等线 Light" panose="02010600030101010101" pitchFamily="2" charset="-122"/>
                <a:ea typeface="等线 Light" panose="02010600030101010101" pitchFamily="2" charset="-122"/>
              </a:rPr>
              <a:t>万元费用。</a:t>
            </a:r>
            <a:endParaRPr lang="en-US" altLang="zh-CN" sz="18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endParaRPr lang="zh-CN" altLang="en-US" sz="17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749250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223320"/>
            <a:ext cx="10950771" cy="5133030"/>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spcBef>
                <a:spcPts val="0"/>
              </a:spcBef>
              <a:buFont typeface="Monotype Sorts" charset="2"/>
              <a:buNone/>
              <a:defRPr/>
            </a:pPr>
            <a:r>
              <a:rPr lang="zh-CN" altLang="en-US" sz="1700" dirty="0">
                <a:latin typeface="等线 Light" panose="02010600030101010101" pitchFamily="2" charset="-122"/>
                <a:ea typeface="等线 Light" panose="02010600030101010101" pitchFamily="2" charset="-122"/>
              </a:rPr>
              <a:t>佛山市南海区力达实业五金厂（以下简称力达公司）于</a:t>
            </a:r>
            <a:r>
              <a:rPr lang="en-US" altLang="zh-CN" sz="1700" dirty="0">
                <a:latin typeface="等线 Light" panose="02010600030101010101" pitchFamily="2" charset="-122"/>
                <a:ea typeface="等线 Light" panose="02010600030101010101" pitchFamily="2" charset="-122"/>
              </a:rPr>
              <a:t>2010</a:t>
            </a:r>
            <a:r>
              <a:rPr lang="zh-CN" altLang="en-US" sz="1700" dirty="0">
                <a:latin typeface="等线 Light" panose="02010600030101010101" pitchFamily="2" charset="-122"/>
                <a:ea typeface="等线 Light" panose="02010600030101010101" pitchFamily="2" charset="-122"/>
              </a:rPr>
              <a:t>年</a:t>
            </a:r>
            <a:r>
              <a:rPr lang="en-US" altLang="zh-CN" sz="1700" dirty="0">
                <a:latin typeface="等线 Light" panose="02010600030101010101" pitchFamily="2" charset="-122"/>
                <a:ea typeface="等线 Light" panose="02010600030101010101" pitchFamily="2" charset="-122"/>
              </a:rPr>
              <a:t>6</a:t>
            </a:r>
            <a:r>
              <a:rPr lang="zh-CN" altLang="en-US" sz="1700" dirty="0">
                <a:latin typeface="等线 Light" panose="02010600030101010101" pitchFamily="2" charset="-122"/>
                <a:ea typeface="等线 Light" panose="02010600030101010101" pitchFamily="2" charset="-122"/>
              </a:rPr>
              <a:t>月</a:t>
            </a:r>
            <a:r>
              <a:rPr lang="en-US" altLang="zh-CN" sz="1700" dirty="0">
                <a:latin typeface="等线 Light" panose="02010600030101010101" pitchFamily="2" charset="-122"/>
                <a:ea typeface="等线 Light" panose="02010600030101010101" pitchFamily="2" charset="-122"/>
              </a:rPr>
              <a:t>17</a:t>
            </a:r>
            <a:r>
              <a:rPr lang="zh-CN" altLang="en-US" sz="1700" dirty="0">
                <a:latin typeface="等线 Light" panose="02010600030101010101" pitchFamily="2" charset="-122"/>
                <a:ea typeface="等线 Light" panose="02010600030101010101" pitchFamily="2" charset="-122"/>
              </a:rPr>
              <a:t>日出具证明材料一份，证明帕纳公司于</a:t>
            </a:r>
            <a:r>
              <a:rPr lang="en-US" altLang="zh-CN" sz="1700" dirty="0">
                <a:latin typeface="等线 Light" panose="02010600030101010101" pitchFamily="2" charset="-122"/>
                <a:ea typeface="等线 Light" panose="02010600030101010101" pitchFamily="2" charset="-122"/>
              </a:rPr>
              <a:t>2006</a:t>
            </a:r>
            <a:r>
              <a:rPr lang="zh-CN" altLang="en-US" sz="1700" dirty="0">
                <a:latin typeface="等线 Light" panose="02010600030101010101" pitchFamily="2" charset="-122"/>
                <a:ea typeface="等线 Light" panose="02010600030101010101" pitchFamily="2" charset="-122"/>
              </a:rPr>
              <a:t>年元月至</a:t>
            </a:r>
            <a:r>
              <a:rPr lang="en-US" altLang="zh-CN" sz="1700" dirty="0">
                <a:latin typeface="等线 Light" panose="02010600030101010101" pitchFamily="2" charset="-122"/>
                <a:ea typeface="等线 Light" panose="02010600030101010101" pitchFamily="2" charset="-122"/>
              </a:rPr>
              <a:t>2006</a:t>
            </a:r>
            <a:r>
              <a:rPr lang="zh-CN" altLang="en-US" sz="1700" dirty="0">
                <a:latin typeface="等线 Light" panose="02010600030101010101" pitchFamily="2" charset="-122"/>
                <a:ea typeface="等线 Light" panose="02010600030101010101" pitchFamily="2" charset="-122"/>
              </a:rPr>
              <a:t>年</a:t>
            </a:r>
            <a:r>
              <a:rPr lang="en-US" altLang="zh-CN" sz="1700" dirty="0">
                <a:latin typeface="等线 Light" panose="02010600030101010101" pitchFamily="2" charset="-122"/>
                <a:ea typeface="等线 Light" panose="02010600030101010101" pitchFamily="2" charset="-122"/>
              </a:rPr>
              <a:t>4</a:t>
            </a:r>
            <a:r>
              <a:rPr lang="zh-CN" altLang="en-US" sz="1700" dirty="0">
                <a:latin typeface="等线 Light" panose="02010600030101010101" pitchFamily="2" charset="-122"/>
                <a:ea typeface="等线 Light" panose="02010600030101010101" pitchFamily="2" charset="-122"/>
              </a:rPr>
              <a:t>月进驻广东省佛山南海松岗工业园区天豪酒店二楼进行屏蔽门的研发和设计，并于</a:t>
            </a:r>
            <a:r>
              <a:rPr lang="en-US" altLang="zh-CN" sz="1700" dirty="0">
                <a:latin typeface="等线 Light" panose="02010600030101010101" pitchFamily="2" charset="-122"/>
                <a:ea typeface="等线 Light" panose="02010600030101010101" pitchFamily="2" charset="-122"/>
              </a:rPr>
              <a:t>2006</a:t>
            </a:r>
            <a:r>
              <a:rPr lang="zh-CN" altLang="en-US" sz="1700" dirty="0">
                <a:latin typeface="等线 Light" panose="02010600030101010101" pitchFamily="2" charset="-122"/>
                <a:ea typeface="等线 Light" panose="02010600030101010101" pitchFamily="2" charset="-122"/>
              </a:rPr>
              <a:t>年</a:t>
            </a:r>
            <a:r>
              <a:rPr lang="en-US" altLang="zh-CN" sz="1700" dirty="0">
                <a:latin typeface="等线 Light" panose="02010600030101010101" pitchFamily="2" charset="-122"/>
                <a:ea typeface="等线 Light" panose="02010600030101010101" pitchFamily="2" charset="-122"/>
              </a:rPr>
              <a:t>3</a:t>
            </a:r>
            <a:r>
              <a:rPr lang="zh-CN" altLang="en-US" sz="1700" dirty="0">
                <a:latin typeface="等线 Light" panose="02010600030101010101" pitchFamily="2" charset="-122"/>
                <a:ea typeface="等线 Light" panose="02010600030101010101" pitchFamily="2" charset="-122"/>
              </a:rPr>
              <a:t>月将图纸交与力达公司进行委托加工生产。力达公司于</a:t>
            </a:r>
            <a:r>
              <a:rPr lang="en-US" altLang="zh-CN" sz="1700" dirty="0">
                <a:latin typeface="等线 Light" panose="02010600030101010101" pitchFamily="2" charset="-122"/>
                <a:ea typeface="等线 Light" panose="02010600030101010101" pitchFamily="2" charset="-122"/>
              </a:rPr>
              <a:t>2007</a:t>
            </a:r>
            <a:r>
              <a:rPr lang="zh-CN" altLang="en-US" sz="1700" dirty="0">
                <a:latin typeface="等线 Light" panose="02010600030101010101" pitchFamily="2" charset="-122"/>
                <a:ea typeface="等线 Light" panose="02010600030101010101" pitchFamily="2" charset="-122"/>
              </a:rPr>
              <a:t>年按照提供的图纸完成了松下第一条国门</a:t>
            </a:r>
            <a:r>
              <a:rPr lang="en-US" altLang="zh-CN" sz="1700" dirty="0">
                <a:latin typeface="等线 Light" panose="02010600030101010101" pitchFamily="2" charset="-122"/>
                <a:ea typeface="等线 Light" panose="02010600030101010101" pitchFamily="2" charset="-122"/>
              </a:rPr>
              <a:t>1</a:t>
            </a:r>
            <a:r>
              <a:rPr lang="zh-CN" altLang="en-US" sz="1700" dirty="0">
                <a:latin typeface="等线 Light" panose="02010600030101010101" pitchFamily="2" charset="-122"/>
                <a:ea typeface="等线 Light" panose="02010600030101010101" pitchFamily="2" charset="-122"/>
              </a:rPr>
              <a:t>号线（即首都机场线）屏蔽门的加工生产。</a:t>
            </a:r>
            <a:endParaRPr lang="en-US" altLang="zh-CN" sz="17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1700" dirty="0">
                <a:latin typeface="等线 Light" panose="02010600030101010101" pitchFamily="2" charset="-122"/>
                <a:ea typeface="等线 Light" panose="02010600030101010101" pitchFamily="2" charset="-122"/>
              </a:rPr>
              <a:t>证人帕纳公司股东兼总经理张某出庭作证称，“</a:t>
            </a:r>
            <a:r>
              <a:rPr lang="en-US" altLang="zh-CN" sz="1700" dirty="0">
                <a:latin typeface="等线 Light" panose="02010600030101010101" pitchFamily="2" charset="-122"/>
                <a:ea typeface="等线 Light" panose="02010600030101010101" pitchFamily="2" charset="-122"/>
              </a:rPr>
              <a:t>2006</a:t>
            </a:r>
            <a:r>
              <a:rPr lang="zh-CN" altLang="en-US" sz="1700" dirty="0">
                <a:latin typeface="等线 Light" panose="02010600030101010101" pitchFamily="2" charset="-122"/>
                <a:ea typeface="等线 Light" panose="02010600030101010101" pitchFamily="2" charset="-122"/>
              </a:rPr>
              <a:t>年春节期间，帕纳公司联系了力达公司，并委托该厂代为制作屏蔽门生产设备和屏蔽门样品等。春节后，帕纳公司派多名工程技术人员前往广东南海，并包下了力达公司附近的天豪酒店二楼作为工作场所。</a:t>
            </a:r>
            <a:r>
              <a:rPr lang="en-US" altLang="zh-CN" sz="1700" dirty="0">
                <a:latin typeface="等线 Light" panose="02010600030101010101" pitchFamily="2" charset="-122"/>
                <a:ea typeface="等线 Light" panose="02010600030101010101" pitchFamily="2" charset="-122"/>
              </a:rPr>
              <a:t>2006</a:t>
            </a:r>
            <a:r>
              <a:rPr lang="zh-CN" altLang="en-US" sz="1700" dirty="0">
                <a:latin typeface="等线 Light" panose="02010600030101010101" pitchFamily="2" charset="-122"/>
                <a:ea typeface="等线 Light" panose="02010600030101010101" pitchFamily="2" charset="-122"/>
              </a:rPr>
              <a:t>年</a:t>
            </a:r>
            <a:r>
              <a:rPr lang="en-US" altLang="zh-CN" sz="1700" dirty="0">
                <a:latin typeface="等线 Light" panose="02010600030101010101" pitchFamily="2" charset="-122"/>
                <a:ea typeface="等线 Light" panose="02010600030101010101" pitchFamily="2" charset="-122"/>
              </a:rPr>
              <a:t>2</a:t>
            </a:r>
            <a:r>
              <a:rPr lang="zh-CN" altLang="en-US" sz="1700" dirty="0">
                <a:latin typeface="等线 Light" panose="02010600030101010101" pitchFamily="2" charset="-122"/>
                <a:ea typeface="等线 Light" panose="02010600030101010101" pitchFamily="2" charset="-122"/>
              </a:rPr>
              <a:t>月底，完成了地铁屏蔽门设计总图，制作了立体图和零部件图，并将零部件等生产所需的图纸交给了力达公司制作屏蔽门生产设备和屏蔽门。随后，帕纳公司告知松下电工公司已经完成技术开发工作，松下青岛公司于</a:t>
            </a:r>
            <a:r>
              <a:rPr lang="en-US" altLang="zh-CN" sz="1700" dirty="0">
                <a:latin typeface="等线 Light" panose="02010600030101010101" pitchFamily="2" charset="-122"/>
                <a:ea typeface="等线 Light" panose="02010600030101010101" pitchFamily="2" charset="-122"/>
              </a:rPr>
              <a:t>2</a:t>
            </a:r>
            <a:r>
              <a:rPr lang="zh-CN" altLang="en-US" sz="1700" dirty="0">
                <a:latin typeface="等线 Light" panose="02010600030101010101" pitchFamily="2" charset="-122"/>
                <a:ea typeface="等线 Light" panose="02010600030101010101" pitchFamily="2" charset="-122"/>
              </a:rPr>
              <a:t>月</a:t>
            </a:r>
            <a:r>
              <a:rPr lang="en-US" altLang="zh-CN" sz="1700" dirty="0">
                <a:latin typeface="等线 Light" panose="02010600030101010101" pitchFamily="2" charset="-122"/>
                <a:ea typeface="等线 Light" panose="02010600030101010101" pitchFamily="2" charset="-122"/>
              </a:rPr>
              <a:t>27</a:t>
            </a:r>
            <a:r>
              <a:rPr lang="zh-CN" altLang="en-US" sz="1700" dirty="0">
                <a:latin typeface="等线 Light" panose="02010600030101010101" pitchFamily="2" charset="-122"/>
                <a:ea typeface="等线 Light" panose="02010600030101010101" pitchFamily="2" charset="-122"/>
              </a:rPr>
              <a:t>日与帕纳公司签订了协议。</a:t>
            </a:r>
            <a:r>
              <a:rPr lang="en-US" altLang="zh-CN" sz="1700" dirty="0">
                <a:latin typeface="等线 Light" panose="02010600030101010101" pitchFamily="2" charset="-122"/>
                <a:ea typeface="等线 Light" panose="02010600030101010101" pitchFamily="2" charset="-122"/>
              </a:rPr>
              <a:t>3</a:t>
            </a:r>
            <a:r>
              <a:rPr lang="zh-CN" altLang="en-US" sz="1700" dirty="0">
                <a:latin typeface="等线 Light" panose="02010600030101010101" pitchFamily="2" charset="-122"/>
                <a:ea typeface="等线 Light" panose="02010600030101010101" pitchFamily="2" charset="-122"/>
              </a:rPr>
              <a:t>月</a:t>
            </a:r>
            <a:r>
              <a:rPr lang="en-US" altLang="zh-CN" sz="1700" dirty="0">
                <a:latin typeface="等线 Light" panose="02010600030101010101" pitchFamily="2" charset="-122"/>
                <a:ea typeface="等线 Light" panose="02010600030101010101" pitchFamily="2" charset="-122"/>
              </a:rPr>
              <a:t>1</a:t>
            </a:r>
            <a:r>
              <a:rPr lang="zh-CN" altLang="en-US" sz="1700" dirty="0">
                <a:latin typeface="等线 Light" panose="02010600030101010101" pitchFamily="2" charset="-122"/>
                <a:ea typeface="等线 Light" panose="02010600030101010101" pitchFamily="2" charset="-122"/>
              </a:rPr>
              <a:t>日，帕纳公司将全部技术资料交给了松下青岛公司的总经理丁光智。”</a:t>
            </a:r>
            <a:endParaRPr lang="en-US" altLang="zh-CN" sz="17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1700" dirty="0">
                <a:latin typeface="等线 Light" panose="02010600030101010101" pitchFamily="2" charset="-122"/>
                <a:ea typeface="等线 Light" panose="02010600030101010101" pitchFamily="2" charset="-122"/>
              </a:rPr>
              <a:t>证人松下电工公司轨道交通事业推进部原副部长苏某一审期间到庭作证称，“张某以松下电工公司市场总监名义参与多个市场项目开拓工作，松下电工公司使用的屏蔽门技术中的屏蔽门机械结构设计是松下青岛公司负责的。”</a:t>
            </a:r>
            <a:endParaRPr lang="en-US" altLang="zh-CN" sz="1700"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endParaRPr lang="zh-CN" altLang="en-US" sz="17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2367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593124" y="1865870"/>
            <a:ext cx="11034584" cy="3707028"/>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Font typeface="Monotype Sorts" charset="2"/>
              <a:buNone/>
              <a:defRPr/>
            </a:pP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根据上述查明事实，以及原被告诉求，一审法院认为，本案争议的焦点为：</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一、帕纳公司是否实际履行了</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地铁屏蔽门门体设计合作协议</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二、帕纳公司应否享有“地铁屏蔽门门体设计”技术成果</a:t>
            </a:r>
            <a:r>
              <a:rPr lang="en-US" altLang="zh-CN" sz="2000" dirty="0">
                <a:latin typeface="等线 Light" panose="02010600030101010101" pitchFamily="2" charset="-122"/>
                <a:ea typeface="等线 Light" panose="02010600030101010101" pitchFamily="2" charset="-122"/>
              </a:rPr>
              <a:t>50%</a:t>
            </a:r>
            <a:r>
              <a:rPr lang="zh-CN" altLang="en-US" sz="2000" dirty="0">
                <a:latin typeface="等线 Light" panose="02010600030101010101" pitchFamily="2" charset="-122"/>
                <a:ea typeface="等线 Light" panose="02010600030101010101" pitchFamily="2" charset="-122"/>
              </a:rPr>
              <a:t>的知识产权权利；</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三、松下青岛公司是否有权解除</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地铁屏蔽门门体设计合作协议</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并主张返还已支付的设计费用；</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四、松下电工公司、松下北京公司应否承担相应的责任。</a:t>
            </a:r>
            <a:endParaRPr lang="en-US" altLang="zh-CN" sz="20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07498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173892"/>
            <a:ext cx="10839561" cy="5029200"/>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None/>
              <a:defRPr/>
            </a:pPr>
            <a:r>
              <a:rPr lang="zh-CN" altLang="en-US" sz="1900" b="1" dirty="0">
                <a:latin typeface="等线 Light" panose="02010600030101010101" pitchFamily="2" charset="-122"/>
                <a:ea typeface="等线 Light" panose="02010600030101010101" pitchFamily="2" charset="-122"/>
              </a:rPr>
              <a:t>一、关于帕纳公司是否实际履行了</a:t>
            </a:r>
            <a:r>
              <a:rPr lang="en-US" altLang="zh-CN" sz="1900" b="1" dirty="0">
                <a:latin typeface="等线 Light" panose="02010600030101010101" pitchFamily="2" charset="-122"/>
                <a:ea typeface="等线 Light" panose="02010600030101010101" pitchFamily="2" charset="-122"/>
              </a:rPr>
              <a:t>《</a:t>
            </a:r>
            <a:r>
              <a:rPr lang="zh-CN" altLang="en-US" sz="1900" b="1" dirty="0">
                <a:latin typeface="等线 Light" panose="02010600030101010101" pitchFamily="2" charset="-122"/>
                <a:ea typeface="等线 Light" panose="02010600030101010101" pitchFamily="2" charset="-122"/>
              </a:rPr>
              <a:t>地铁屏蔽门门体设计合作协议</a:t>
            </a:r>
            <a:r>
              <a:rPr lang="en-US" altLang="zh-CN" sz="1900" b="1" dirty="0">
                <a:latin typeface="等线 Light" panose="02010600030101010101" pitchFamily="2" charset="-122"/>
                <a:ea typeface="等线 Light" panose="02010600030101010101" pitchFamily="2" charset="-122"/>
              </a:rPr>
              <a:t>》</a:t>
            </a:r>
            <a:r>
              <a:rPr lang="zh-CN" altLang="en-US" sz="1900" b="1" dirty="0">
                <a:latin typeface="等线 Light" panose="02010600030101010101" pitchFamily="2" charset="-122"/>
                <a:ea typeface="等线 Light" panose="02010600030101010101" pitchFamily="2" charset="-122"/>
              </a:rPr>
              <a:t>的问题</a:t>
            </a: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一审法院认为，根据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并结合其他证据，帕纳公司与松下青岛公司约定的交易模式为：在签订</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时，双方都认可帕纳公司的地铁屏蔽门门体设计图纸已经存在，帕纳公司将独立拥有的地铁屏蔽门门体技术图纸在签约后转由双方共同拥有。在</a:t>
            </a:r>
            <a:r>
              <a:rPr lang="en-US" altLang="zh-CN" sz="1900" dirty="0">
                <a:latin typeface="等线 Light" panose="02010600030101010101" pitchFamily="2" charset="-122"/>
                <a:ea typeface="等线 Light" panose="02010600030101010101" pitchFamily="2" charset="-122"/>
              </a:rPr>
              <a:t>2006</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3</a:t>
            </a:r>
            <a:r>
              <a:rPr lang="zh-CN" altLang="en-US" sz="1900" dirty="0">
                <a:latin typeface="等线 Light" panose="02010600030101010101" pitchFamily="2" charset="-122"/>
                <a:ea typeface="等线 Light" panose="02010600030101010101" pitchFamily="2" charset="-122"/>
              </a:rPr>
              <a:t>月</a:t>
            </a:r>
            <a:r>
              <a:rPr lang="en-US" altLang="zh-CN" sz="1900" dirty="0">
                <a:latin typeface="等线 Light" panose="02010600030101010101" pitchFamily="2" charset="-122"/>
                <a:ea typeface="等线 Light" panose="02010600030101010101" pitchFamily="2" charset="-122"/>
              </a:rPr>
              <a:t>1</a:t>
            </a:r>
            <a:r>
              <a:rPr lang="zh-CN" altLang="en-US" sz="1900" dirty="0">
                <a:latin typeface="等线 Light" panose="02010600030101010101" pitchFamily="2" charset="-122"/>
                <a:ea typeface="等线 Light" panose="02010600030101010101" pitchFamily="2" charset="-122"/>
              </a:rPr>
              <a:t>日前帕纳公司提供屏蔽门门体的优化设计方案，松下青岛公司在审核方案后根据设计方案的设计图纸进行辅助和工程施工设计。设计方案双方共同拥有知识产权。另外，在本案审理中，松下青岛公司承认不掌握地铁屏蔽门设计能力，但在与力达公司签订的</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购销合同</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中约定北京机场线屏蔽门加工的依据是松下青岛公司提供的技术图纸。而且松下青岛公司除与帕纳公司签订了合作协议之外，并未提供其他取得地铁屏蔽门技术资料的合理途径。</a:t>
            </a:r>
            <a:endParaRPr lang="en-US" altLang="zh-CN"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综合本案中的合作协议、合同、证人证言、证明等证据，结合各方当事人的商业经验、判断能力及相互之间的关联关系，法院对帕纳公司已经实际履行</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予以确认。</a:t>
            </a: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08129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173892"/>
            <a:ext cx="10839561" cy="5029200"/>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None/>
              <a:defRPr/>
            </a:pPr>
            <a:r>
              <a:rPr lang="zh-CN" altLang="zh-CN" sz="1900" b="1" dirty="0">
                <a:latin typeface="等线 Light" panose="02010600030101010101" pitchFamily="2" charset="-122"/>
                <a:ea typeface="等线 Light" panose="02010600030101010101" pitchFamily="2" charset="-122"/>
              </a:rPr>
              <a:t>二、关于帕纳公司应否享有“地铁屏蔽门门体设计”技术成果</a:t>
            </a:r>
            <a:r>
              <a:rPr lang="en-US" altLang="zh-CN" sz="1900" b="1" dirty="0">
                <a:latin typeface="等线 Light" panose="02010600030101010101" pitchFamily="2" charset="-122"/>
                <a:ea typeface="等线 Light" panose="02010600030101010101" pitchFamily="2" charset="-122"/>
              </a:rPr>
              <a:t>50%</a:t>
            </a:r>
            <a:r>
              <a:rPr lang="zh-CN" altLang="zh-CN" sz="1900" b="1" dirty="0">
                <a:latin typeface="等线 Light" panose="02010600030101010101" pitchFamily="2" charset="-122"/>
                <a:ea typeface="等线 Light" panose="02010600030101010101" pitchFamily="2" charset="-122"/>
              </a:rPr>
              <a:t>的知识产权权利的问题</a:t>
            </a:r>
            <a:endParaRPr lang="en-US" altLang="zh-CN" sz="1900" b="1"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一审法院认为，根据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约定，“设计方案双方共同拥有知识产权，由甲乙双方共同申报技术专利”、“任何一方转让其共有部分知识产权的，另一方在同等条件下有优先受让权”。尽管合作协议约定双方对技术方案的知识产权是“共同拥有”，并未区分各自所占份额。但合作协议同时约定，“双方各承担</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专利申请费用、各拥有</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的专利权”。因此，从上述协议约定分析，认定帕纳公司享有技术方案</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的知识产权符合合同本意和共同共有的规则。</a:t>
            </a:r>
            <a:endParaRPr lang="en-US" altLang="zh-CN"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b="1" dirty="0">
                <a:latin typeface="等线 Light" panose="02010600030101010101" pitchFamily="2" charset="-122"/>
                <a:ea typeface="等线 Light" panose="02010600030101010101" pitchFamily="2" charset="-122"/>
              </a:rPr>
              <a:t>三、关于松下青岛公司是否有权解除</a:t>
            </a:r>
            <a:r>
              <a:rPr lang="en-US" altLang="zh-CN" sz="1900" b="1" dirty="0">
                <a:latin typeface="等线 Light" panose="02010600030101010101" pitchFamily="2" charset="-122"/>
                <a:ea typeface="等线 Light" panose="02010600030101010101" pitchFamily="2" charset="-122"/>
              </a:rPr>
              <a:t>《</a:t>
            </a:r>
            <a:r>
              <a:rPr lang="zh-CN" altLang="en-US" sz="1900" b="1" dirty="0">
                <a:latin typeface="等线 Light" panose="02010600030101010101" pitchFamily="2" charset="-122"/>
                <a:ea typeface="等线 Light" panose="02010600030101010101" pitchFamily="2" charset="-122"/>
              </a:rPr>
              <a:t>地铁屏蔽门门体设计合作协议</a:t>
            </a:r>
            <a:r>
              <a:rPr lang="en-US" altLang="zh-CN" sz="1900" b="1" dirty="0">
                <a:latin typeface="等线 Light" panose="02010600030101010101" pitchFamily="2" charset="-122"/>
                <a:ea typeface="等线 Light" panose="02010600030101010101" pitchFamily="2" charset="-122"/>
              </a:rPr>
              <a:t>》</a:t>
            </a:r>
            <a:r>
              <a:rPr lang="zh-CN" altLang="en-US" sz="1900" b="1" dirty="0">
                <a:latin typeface="等线 Light" panose="02010600030101010101" pitchFamily="2" charset="-122"/>
                <a:ea typeface="等线 Light" panose="02010600030101010101" pitchFamily="2" charset="-122"/>
              </a:rPr>
              <a:t>并主张返还已支付的设计费用的问题</a:t>
            </a: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帕纳公司已经实际履行</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，在松下青岛公司未举证证明帕纳公司存在其他足以导致合同解除的违约行为的情况下，松下青岛公司不享有法定和约定的合同解除权，其解除合同并返还已付设计费用的主张不能成立。</a:t>
            </a:r>
          </a:p>
          <a:p>
            <a:pPr marL="0" indent="457200">
              <a:lnSpc>
                <a:spcPct val="150000"/>
              </a:lnSpc>
              <a:spcBef>
                <a:spcPts val="0"/>
              </a:spcBef>
              <a:buNone/>
              <a:defRPr/>
            </a:pPr>
            <a:endParaRPr lang="en-US" altLang="zh-CN" sz="19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Tree>
    <p:extLst>
      <p:ext uri="{BB962C8B-B14F-4D97-AF65-F5344CB8AC3E}">
        <p14:creationId xmlns:p14="http://schemas.microsoft.com/office/powerpoint/2010/main" val="168703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173892"/>
            <a:ext cx="10839561" cy="5228844"/>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None/>
              <a:defRPr/>
            </a:pPr>
            <a:r>
              <a:rPr lang="zh-CN" altLang="en-US" sz="1900" b="1" dirty="0">
                <a:latin typeface="等线 Light" panose="02010600030101010101" pitchFamily="2" charset="-122"/>
                <a:ea typeface="等线 Light" panose="02010600030101010101" pitchFamily="2" charset="-122"/>
              </a:rPr>
              <a:t>四、松下电工公司、松下北京公司应否承担相应的责任。</a:t>
            </a: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松下电工公司虽系该技术成果的实际使用人，且对帕纳公司与松下青岛公司的技术合作协议知情，但因本案系确权之诉，松下电工公司并非合作协议的签订方，故帕纳公司对松下电工公司的诉讼请求，应当予以驳回。松下北京公司虽在</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业务委托基本合同</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上加盖公章，但因其系松下电工公司的分公司，也并非合作协议的签订方，帕纳公司对其诉讼请求，亦应当予以驳回。</a:t>
            </a:r>
            <a:endParaRPr lang="en-US" altLang="zh-CN"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endParaRPr lang="zh-CN" altLang="en-US"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二审查明的事实与一审法院查明的基本一致。</a:t>
            </a:r>
            <a:r>
              <a:rPr lang="zh-CN" altLang="en-US" sz="1900" b="1" dirty="0">
                <a:latin typeface="等线 Light" panose="02010600030101010101" pitchFamily="2" charset="-122"/>
                <a:ea typeface="等线 Light" panose="02010600030101010101" pitchFamily="2" charset="-122"/>
              </a:rPr>
              <a:t>但二审法院认为</a:t>
            </a:r>
            <a:r>
              <a:rPr lang="zh-CN" altLang="en-US" sz="1900" dirty="0">
                <a:latin typeface="等线 Light" panose="02010600030101010101" pitchFamily="2" charset="-122"/>
                <a:ea typeface="等线 Light" panose="02010600030101010101" pitchFamily="2" charset="-122"/>
              </a:rPr>
              <a:t>，帕纳公司未提交有效证据证明其履行了</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地铁屏蔽门门体设计合作协议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，不享有涉案地铁屏蔽门技</a:t>
            </a:r>
            <a:r>
              <a:rPr lang="en-US" altLang="zh-CN" sz="1900" dirty="0">
                <a:latin typeface="等线 Light" panose="02010600030101010101" pitchFamily="2" charset="-122"/>
                <a:ea typeface="等线 Light" panose="02010600030101010101" pitchFamily="2" charset="-122"/>
              </a:rPr>
              <a:t>50%</a:t>
            </a:r>
            <a:r>
              <a:rPr lang="zh-CN" altLang="en-US" sz="1900" dirty="0">
                <a:latin typeface="等线 Light" panose="02010600030101010101" pitchFamily="2" charset="-122"/>
                <a:ea typeface="等线 Light" panose="02010600030101010101" pitchFamily="2" charset="-122"/>
              </a:rPr>
              <a:t>的知识产权权利。</a:t>
            </a:r>
            <a:endParaRPr lang="en-US" altLang="zh-CN"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法律依据：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中华人民共和国民事诉讼法</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第六十四条规定当事人对自己提出的主张，有责任提供证据。</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最高人民法院关于民事诉讼证据的若干规定</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第二条第二款规定，没有证据或者证据不足以证明当事人的事实主张的，由负有举证责任的当事人承担不利后果。</a:t>
            </a:r>
            <a:endParaRPr lang="en-US" altLang="zh-CN" sz="19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此案后又经中华人民共和国最高人民法院再审，判决结果：维持二审判决。</a:t>
            </a:r>
            <a:endParaRPr lang="en-US" altLang="zh-CN" sz="19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8094503" y="45526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595443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5325</TotalTime>
  <Words>2011</Words>
  <Application>Microsoft Office PowerPoint</Application>
  <PresentationFormat>宽屏</PresentationFormat>
  <Paragraphs>74</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Monotype Sorts</vt:lpstr>
      <vt:lpstr>等线</vt:lpstr>
      <vt:lpstr>等线 Light</vt:lpstr>
      <vt:lpstr>华文楷体</vt:lpstr>
      <vt:lpstr>宋体</vt:lpstr>
      <vt:lpstr>Arial</vt:lpstr>
      <vt:lpstr>Arial Black</vt:lpstr>
      <vt:lpstr>Calibri</vt:lpstr>
      <vt:lpstr>Calibri Light</vt:lpstr>
      <vt:lpstr>Times New Roman</vt:lpstr>
      <vt:lpstr>Office 主题</vt:lpstr>
      <vt:lpstr>   知识产权案例分享（六）               ——涉及技术合作开发纠纷 </vt:lpstr>
      <vt:lpstr>案件概述</vt:lpstr>
      <vt:lpstr>法院审理</vt:lpstr>
      <vt:lpstr>法院审理</vt:lpstr>
      <vt:lpstr>法院审理</vt:lpstr>
      <vt:lpstr>法院审理</vt:lpstr>
      <vt:lpstr>法院审理</vt:lpstr>
      <vt:lpstr>法院审理</vt:lpstr>
      <vt:lpstr>法院审理</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244</cp:revision>
  <dcterms:created xsi:type="dcterms:W3CDTF">2018-11-28T00:56:40Z</dcterms:created>
  <dcterms:modified xsi:type="dcterms:W3CDTF">2019-10-25T02:41:23Z</dcterms:modified>
</cp:coreProperties>
</file>