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63" r:id="rId2"/>
    <p:sldId id="257" r:id="rId3"/>
    <p:sldId id="269" r:id="rId4"/>
    <p:sldId id="259" r:id="rId5"/>
    <p:sldId id="274" r:id="rId6"/>
    <p:sldId id="264" r:id="rId7"/>
    <p:sldId id="270" r:id="rId8"/>
    <p:sldId id="271" r:id="rId9"/>
    <p:sldId id="272" r:id="rId10"/>
    <p:sldId id="273" r:id="rId11"/>
    <p:sldId id="265"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88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CN" altLang="en-US"/>
              <a:t>单击此处编辑母版标题样式</a:t>
            </a:r>
            <a:endParaRPr kumimoji="0" lang="en-US"/>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a:xfrm>
            <a:off x="6400800" y="6355080"/>
            <a:ext cx="2286000" cy="365760"/>
          </a:xfrm>
        </p:spPr>
        <p:txBody>
          <a:bodyPr/>
          <a:lstStyle>
            <a:lvl1pPr>
              <a:defRPr sz="1400"/>
            </a:lvl1pPr>
          </a:lstStyle>
          <a:p>
            <a:fld id="{AFF8F364-6B97-491D-BE91-C624B11E14D2}" type="datetimeFigureOut">
              <a:rPr lang="zh-CN" altLang="en-US" smtClean="0"/>
              <a:t>2019-11-1</a:t>
            </a:fld>
            <a:endParaRPr lang="zh-CN" altLang="en-US"/>
          </a:p>
        </p:txBody>
      </p:sp>
      <p:sp>
        <p:nvSpPr>
          <p:cNvPr id="17" name="页脚占位符 16"/>
          <p:cNvSpPr>
            <a:spLocks noGrp="1"/>
          </p:cNvSpPr>
          <p:nvPr>
            <p:ph type="ftr" sz="quarter" idx="11"/>
          </p:nvPr>
        </p:nvSpPr>
        <p:spPr>
          <a:xfrm>
            <a:off x="2898648" y="6355080"/>
            <a:ext cx="3474720" cy="365760"/>
          </a:xfrm>
        </p:spPr>
        <p:txBody>
          <a:bodyPr/>
          <a:lstStyle/>
          <a:p>
            <a:endParaRPr lang="zh-CN" altLang="en-US"/>
          </a:p>
        </p:txBody>
      </p:sp>
      <p:sp>
        <p:nvSpPr>
          <p:cNvPr id="29" name="灯片编号占位符 28"/>
          <p:cNvSpPr>
            <a:spLocks noGrp="1"/>
          </p:cNvSpPr>
          <p:nvPr>
            <p:ph type="sldNum" sz="quarter" idx="12"/>
          </p:nvPr>
        </p:nvSpPr>
        <p:spPr>
          <a:xfrm>
            <a:off x="1216152" y="6355080"/>
            <a:ext cx="1219200" cy="365760"/>
          </a:xfrm>
        </p:spPr>
        <p:txBody>
          <a:bodyPr/>
          <a:lstStyle/>
          <a:p>
            <a:fld id="{DB4743B1-139E-4329-83A7-6D4D6D545C57}" type="slidenum">
              <a:rPr lang="zh-CN" altLang="en-US" smtClean="0"/>
              <a:t>‹#›</a:t>
            </a:fld>
            <a:endParaRPr lang="zh-CN"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AFF8F364-6B97-491D-BE91-C624B11E14D2}" type="datetimeFigureOut">
              <a:rPr lang="zh-CN" altLang="en-US" smtClean="0"/>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4743B1-139E-4329-83A7-6D4D6D545C57}"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AFF8F364-6B97-491D-BE91-C624B11E14D2}" type="datetimeFigureOut">
              <a:rPr lang="zh-CN" altLang="en-US" smtClean="0"/>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4743B1-139E-4329-83A7-6D4D6D545C57}" type="slidenum">
              <a:rPr lang="zh-CN" altLang="en-US" smtClean="0"/>
              <a:t>‹#›</a:t>
            </a:fld>
            <a:endParaRPr lang="zh-CN" altLang="en-US"/>
          </a:p>
        </p:txBody>
      </p:sp>
      <p:sp>
        <p:nvSpPr>
          <p:cNvPr id="7" name="直接连接符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接连接符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4" name="日期占位符 3"/>
          <p:cNvSpPr>
            <a:spLocks noGrp="1"/>
          </p:cNvSpPr>
          <p:nvPr>
            <p:ph type="dt" sz="half" idx="10"/>
          </p:nvPr>
        </p:nvSpPr>
        <p:spPr/>
        <p:txBody>
          <a:bodyPr/>
          <a:lstStyle/>
          <a:p>
            <a:fld id="{AFF8F364-6B97-491D-BE91-C624B11E14D2}" type="datetimeFigureOut">
              <a:rPr lang="zh-CN" altLang="en-US" smtClean="0"/>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4743B1-139E-4329-83A7-6D4D6D545C57}" type="slidenum">
              <a:rPr lang="zh-CN" altLang="en-US" smtClean="0"/>
              <a:t>‹#›</a:t>
            </a:fld>
            <a:endParaRPr lang="zh-CN" altLang="en-US"/>
          </a:p>
        </p:txBody>
      </p:sp>
      <p:sp>
        <p:nvSpPr>
          <p:cNvPr id="8" name="内容占位符 7"/>
          <p:cNvSpPr>
            <a:spLocks noGrp="1"/>
          </p:cNvSpPr>
          <p:nvPr>
            <p:ph sz="quarter" idx="1"/>
          </p:nvPr>
        </p:nvSpPr>
        <p:spPr>
          <a:xfrm>
            <a:off x="457200" y="1219200"/>
            <a:ext cx="8229600" cy="493776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a:xfrm>
            <a:off x="6400800" y="6355080"/>
            <a:ext cx="2286000" cy="365760"/>
          </a:xfrm>
        </p:spPr>
        <p:txBody>
          <a:bodyPr/>
          <a:lstStyle/>
          <a:p>
            <a:fld id="{AFF8F364-6B97-491D-BE91-C624B11E14D2}" type="datetimeFigureOut">
              <a:rPr lang="zh-CN" altLang="en-US" smtClean="0"/>
              <a:t>2019-11-1</a:t>
            </a:fld>
            <a:endParaRPr lang="zh-CN" altLang="en-US"/>
          </a:p>
        </p:txBody>
      </p:sp>
      <p:sp>
        <p:nvSpPr>
          <p:cNvPr id="5" name="页脚占位符 4"/>
          <p:cNvSpPr>
            <a:spLocks noGrp="1"/>
          </p:cNvSpPr>
          <p:nvPr>
            <p:ph type="ftr" sz="quarter" idx="11"/>
          </p:nvPr>
        </p:nvSpPr>
        <p:spPr>
          <a:xfrm>
            <a:off x="2898648" y="6355080"/>
            <a:ext cx="3474720" cy="365760"/>
          </a:xfrm>
        </p:spPr>
        <p:txBody>
          <a:bodyPr/>
          <a:lstStyle/>
          <a:p>
            <a:endParaRPr lang="zh-CN" altLang="en-US"/>
          </a:p>
        </p:txBody>
      </p:sp>
      <p:sp>
        <p:nvSpPr>
          <p:cNvPr id="6" name="灯片编号占位符 5"/>
          <p:cNvSpPr>
            <a:spLocks noGrp="1"/>
          </p:cNvSpPr>
          <p:nvPr>
            <p:ph type="sldNum" sz="quarter" idx="12"/>
          </p:nvPr>
        </p:nvSpPr>
        <p:spPr>
          <a:xfrm>
            <a:off x="1069848" y="6355080"/>
            <a:ext cx="1520952" cy="365760"/>
          </a:xfrm>
        </p:spPr>
        <p:txBody>
          <a:bodyPr/>
          <a:lstStyle/>
          <a:p>
            <a:fld id="{DB4743B1-139E-4329-83A7-6D4D6D545C57}" type="slidenum">
              <a:rPr lang="zh-CN" altLang="en-US" smtClean="0"/>
              <a:t>‹#›</a:t>
            </a:fld>
            <a:endParaRPr lang="zh-CN"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a:t>单击此处编辑母版标题样式</a:t>
            </a:r>
            <a:endParaRPr kumimoji="0" lang="en-US"/>
          </a:p>
        </p:txBody>
      </p:sp>
      <p:sp>
        <p:nvSpPr>
          <p:cNvPr id="5" name="日期占位符 4"/>
          <p:cNvSpPr>
            <a:spLocks noGrp="1"/>
          </p:cNvSpPr>
          <p:nvPr>
            <p:ph type="dt" sz="half" idx="10"/>
          </p:nvPr>
        </p:nvSpPr>
        <p:spPr/>
        <p:txBody>
          <a:bodyPr/>
          <a:lstStyle/>
          <a:p>
            <a:fld id="{AFF8F364-6B97-491D-BE91-C624B11E14D2}" type="datetimeFigureOut">
              <a:rPr lang="zh-CN" altLang="en-US" smtClean="0"/>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4743B1-139E-4329-83A7-6D4D6D545C57}" type="slidenum">
              <a:rPr lang="zh-CN" altLang="en-US" smtClean="0"/>
              <a:t>‹#›</a:t>
            </a:fld>
            <a:endParaRPr lang="zh-CN" altLang="en-US"/>
          </a:p>
        </p:txBody>
      </p:sp>
      <p:sp>
        <p:nvSpPr>
          <p:cNvPr id="9" name="内容占位符 8"/>
          <p:cNvSpPr>
            <a:spLocks noGrp="1"/>
          </p:cNvSpPr>
          <p:nvPr>
            <p:ph sz="quarter" idx="1"/>
          </p:nvPr>
        </p:nvSpPr>
        <p:spPr>
          <a:xfrm>
            <a:off x="457200" y="1219200"/>
            <a:ext cx="4041648" cy="493776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1" name="内容占位符 10"/>
          <p:cNvSpPr>
            <a:spLocks noGrp="1"/>
          </p:cNvSpPr>
          <p:nvPr>
            <p:ph sz="quarter" idx="2"/>
          </p:nvPr>
        </p:nvSpPr>
        <p:spPr>
          <a:xfrm>
            <a:off x="4632198" y="1216152"/>
            <a:ext cx="4041648" cy="493776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7" name="日期占位符 6"/>
          <p:cNvSpPr>
            <a:spLocks noGrp="1"/>
          </p:cNvSpPr>
          <p:nvPr>
            <p:ph type="dt" sz="half" idx="10"/>
          </p:nvPr>
        </p:nvSpPr>
        <p:spPr/>
        <p:txBody>
          <a:bodyPr/>
          <a:lstStyle/>
          <a:p>
            <a:fld id="{AFF8F364-6B97-491D-BE91-C624B11E14D2}" type="datetimeFigureOut">
              <a:rPr lang="zh-CN" altLang="en-US" smtClean="0"/>
              <a:t>2019-11-1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4743B1-139E-4329-83A7-6D4D6D545C57}" type="slidenum">
              <a:rPr lang="zh-CN" altLang="en-US" smtClean="0"/>
              <a:t>‹#›</a:t>
            </a:fld>
            <a:endParaRPr lang="zh-CN" altLang="en-US"/>
          </a:p>
        </p:txBody>
      </p:sp>
      <p:sp>
        <p:nvSpPr>
          <p:cNvPr id="11" name="内容占位符 10"/>
          <p:cNvSpPr>
            <a:spLocks noGrp="1"/>
          </p:cNvSpPr>
          <p:nvPr>
            <p:ph sz="quarter" idx="2"/>
          </p:nvPr>
        </p:nvSpPr>
        <p:spPr>
          <a:xfrm>
            <a:off x="457200" y="2133600"/>
            <a:ext cx="4038600" cy="40386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3" name="内容占位符 12"/>
          <p:cNvSpPr>
            <a:spLocks noGrp="1"/>
          </p:cNvSpPr>
          <p:nvPr>
            <p:ph sz="quarter" idx="4"/>
          </p:nvPr>
        </p:nvSpPr>
        <p:spPr>
          <a:xfrm>
            <a:off x="4648200" y="2133600"/>
            <a:ext cx="4038600" cy="40386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AFF8F364-6B97-491D-BE91-C624B11E14D2}" type="datetimeFigureOut">
              <a:rPr lang="zh-CN" altLang="en-US" smtClean="0"/>
              <a:t>2019-11-1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4743B1-139E-4329-83A7-6D4D6D545C57}" type="slidenum">
              <a:rPr lang="zh-CN" altLang="en-US" smtClean="0"/>
              <a:t>‹#›</a:t>
            </a:fld>
            <a:endParaRPr lang="zh-CN"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F8F364-6B97-491D-BE91-C624B11E14D2}" type="datetimeFigureOut">
              <a:rPr lang="zh-CN" altLang="en-US" smtClean="0"/>
              <a:t>2019-11-1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4743B1-139E-4329-83A7-6D4D6D545C57}" type="slidenum">
              <a:rPr lang="zh-CN" altLang="en-US" smtClean="0"/>
              <a:t>‹#›</a:t>
            </a:fld>
            <a:endParaRPr lang="zh-CN" altLang="en-US"/>
          </a:p>
        </p:txBody>
      </p:sp>
      <p:sp>
        <p:nvSpPr>
          <p:cNvPr id="5"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p:txBody>
          <a:bodyPr/>
          <a:lstStyle/>
          <a:p>
            <a:fld id="{AFF8F364-6B97-491D-BE91-C624B11E14D2}" type="datetimeFigureOut">
              <a:rPr lang="zh-CN" altLang="en-US" smtClean="0"/>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4743B1-139E-4329-83A7-6D4D6D545C57}" type="slidenum">
              <a:rPr lang="zh-CN" altLang="en-US" smtClean="0"/>
              <a:t>‹#›</a:t>
            </a:fld>
            <a:endParaRPr lang="zh-CN" altLang="en-US"/>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接连接符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内容占位符 11"/>
          <p:cNvSpPr>
            <a:spLocks noGrp="1"/>
          </p:cNvSpPr>
          <p:nvPr>
            <p:ph sz="quarter" idx="1"/>
          </p:nvPr>
        </p:nvSpPr>
        <p:spPr>
          <a:xfrm>
            <a:off x="304800" y="304800"/>
            <a:ext cx="5715000" cy="5715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CN" altLang="en-US"/>
              <a:t>单击图标添加图片</a:t>
            </a:r>
            <a:endParaRPr kumimoji="0" lang="en-US" dirty="0"/>
          </a:p>
        </p:txBody>
      </p:sp>
      <p:sp>
        <p:nvSpPr>
          <p:cNvPr id="4" name="文本占位符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p:txBody>
          <a:bodyPr/>
          <a:lstStyle/>
          <a:p>
            <a:fld id="{AFF8F364-6B97-491D-BE91-C624B11E14D2}" type="datetimeFigureOut">
              <a:rPr lang="zh-CN" altLang="en-US" smtClean="0"/>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4743B1-139E-4329-83A7-6D4D6D545C57}" type="slidenum">
              <a:rPr lang="zh-CN" altLang="en-US" smtClean="0"/>
              <a:t>‹#›</a:t>
            </a:fld>
            <a:endParaRPr lang="zh-CN" altLang="en-US"/>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a:t>单击此处编辑母版标题样式</a:t>
            </a:r>
            <a:endParaRPr kumimoji="0" lang="en-US"/>
          </a:p>
        </p:txBody>
      </p:sp>
      <p:sp>
        <p:nvSpPr>
          <p:cNvPr id="13"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4"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FF8F364-6B97-491D-BE91-C624B11E14D2}" type="datetimeFigureOut">
              <a:rPr lang="zh-CN" altLang="en-US" smtClean="0"/>
              <a:t>2019-11-1</a:t>
            </a:fld>
            <a:endParaRPr lang="zh-CN" altLang="en-US"/>
          </a:p>
        </p:txBody>
      </p:sp>
      <p:sp>
        <p:nvSpPr>
          <p:cNvPr id="3"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B4743B1-139E-4329-83A7-6D4D6D545C57}" type="slidenum">
              <a:rPr lang="zh-CN" altLang="en-US" smtClean="0"/>
              <a:t>‹#›</a:t>
            </a:fld>
            <a:endParaRPr lang="zh-CN" altLang="en-US"/>
          </a:p>
        </p:txBody>
      </p:sp>
      <p:sp>
        <p:nvSpPr>
          <p:cNvPr id="28" name="直接连接符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接连接符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0" y="154497"/>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9" name="Text Box 7"/>
          <p:cNvSpPr txBox="1">
            <a:spLocks noChangeArrowheads="1"/>
          </p:cNvSpPr>
          <p:nvPr/>
        </p:nvSpPr>
        <p:spPr bwMode="auto">
          <a:xfrm>
            <a:off x="4384128" y="5580880"/>
            <a:ext cx="4381500" cy="1000274"/>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dirty="0" smtClean="0">
                <a:solidFill>
                  <a:schemeClr val="accent1"/>
                </a:solidFill>
                <a:latin typeface="华文琥珀" pitchFamily="2" charset="-122"/>
                <a:ea typeface="华文琥珀" pitchFamily="2" charset="-122"/>
              </a:rPr>
              <a:t>第</a:t>
            </a:r>
            <a:r>
              <a:rPr lang="en-US" altLang="zh-CN" dirty="0" smtClean="0">
                <a:solidFill>
                  <a:schemeClr val="accent1"/>
                </a:solidFill>
                <a:latin typeface="华文琥珀" pitchFamily="2" charset="-122"/>
                <a:ea typeface="华文琥珀" pitchFamily="2" charset="-122"/>
              </a:rPr>
              <a:t>381</a:t>
            </a:r>
            <a:r>
              <a:rPr lang="zh-CN" altLang="en-US" dirty="0" smtClean="0">
                <a:solidFill>
                  <a:schemeClr val="accent1"/>
                </a:solidFill>
                <a:latin typeface="华文琥珀" pitchFamily="2" charset="-122"/>
                <a:ea typeface="华文琥珀" pitchFamily="2" charset="-122"/>
              </a:rPr>
              <a:t>期</a:t>
            </a:r>
            <a:endParaRPr lang="zh-CN" altLang="en-US" dirty="0">
              <a:solidFill>
                <a:schemeClr val="accent1"/>
              </a:solidFill>
              <a:latin typeface="华文琥珀" pitchFamily="2" charset="-122"/>
              <a:ea typeface="华文琥珀" pitchFamily="2" charset="-122"/>
            </a:endParaRPr>
          </a:p>
        </p:txBody>
      </p:sp>
      <p:pic>
        <p:nvPicPr>
          <p:cNvPr id="1026" name="Picture 2" descr="Z:\MIS\AEM Building Photos\AEM ZhongNan Building_201710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 y="1252221"/>
            <a:ext cx="7321473" cy="4545456"/>
          </a:xfrm>
          <a:prstGeom prst="rect">
            <a:avLst/>
          </a:prstGeom>
          <a:effectLst>
            <a:innerShdw blurRad="63500" dist="50800" dir="16200000">
              <a:prstClr val="black">
                <a:alpha val="50000"/>
              </a:prstClr>
            </a:innerShdw>
            <a:softEdge rad="127000"/>
          </a:effectLst>
        </p:spPr>
        <p:style>
          <a:lnRef idx="2">
            <a:schemeClr val="accent3">
              <a:shade val="50000"/>
            </a:schemeClr>
          </a:lnRef>
          <a:fillRef idx="1">
            <a:schemeClr val="accent3"/>
          </a:fillRef>
          <a:effectRef idx="0">
            <a:schemeClr val="accent3"/>
          </a:effectRef>
          <a:fontRef idx="minor">
            <a:schemeClr val="lt1"/>
          </a:fontRef>
        </p:style>
      </p:pic>
      <p:sp>
        <p:nvSpPr>
          <p:cNvPr id="12" name="标题 1"/>
          <p:cNvSpPr txBox="1">
            <a:spLocks/>
          </p:cNvSpPr>
          <p:nvPr/>
        </p:nvSpPr>
        <p:spPr>
          <a:xfrm>
            <a:off x="3246783" y="399677"/>
            <a:ext cx="2809460" cy="852544"/>
          </a:xfrm>
          <a:prstGeom prst="rect">
            <a:avLst/>
          </a:prstGeom>
          <a:effectLst>
            <a:reflection blurRad="6350" stA="52000" endA="300" endPos="35000" dir="5400000" sy="-100000" algn="bl" rotWithShape="0"/>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800" b="1" dirty="0">
                <a:solidFill>
                  <a:srgbClr val="FF0000"/>
                </a:solidFill>
                <a:effectLst>
                  <a:outerShdw blurRad="38100" dist="38100" dir="2700000" algn="tl">
                    <a:srgbClr val="000000">
                      <a:alpha val="43137"/>
                    </a:srgbClr>
                  </a:outerShdw>
                </a:effectLst>
              </a:rPr>
              <a:t>企业文化（十二）</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2649608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xmlns="" id="{9723CBF2-061D-4D1E-A455-4BB516337747}"/>
              </a:ext>
            </a:extLst>
          </p:cNvPr>
          <p:cNvSpPr txBox="1">
            <a:spLocks noChangeArrowheads="1"/>
          </p:cNvSpPr>
          <p:nvPr/>
        </p:nvSpPr>
        <p:spPr bwMode="auto">
          <a:xfrm>
            <a:off x="238835" y="390720"/>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6" name="矩形 5">
            <a:extLst>
              <a:ext uri="{FF2B5EF4-FFF2-40B4-BE49-F238E27FC236}">
                <a16:creationId xmlns:a16="http://schemas.microsoft.com/office/drawing/2014/main" xmlns="" id="{B7FA9BEE-A888-4F37-8741-A42A0A6ACC9E}"/>
              </a:ext>
            </a:extLst>
          </p:cNvPr>
          <p:cNvSpPr/>
          <p:nvPr/>
        </p:nvSpPr>
        <p:spPr>
          <a:xfrm>
            <a:off x="450574" y="1559035"/>
            <a:ext cx="7288696" cy="3722814"/>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恶劣天气时：</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控制车速，避免急加速或急减速</a:t>
            </a:r>
            <a:r>
              <a:rPr lang="zh-CN" altLang="en-US" kern="100" dirty="0">
                <a:latin typeface="Calibri" panose="020F0502020204030204" pitchFamily="34" charset="0"/>
                <a:ea typeface="宋体" panose="02010600030101010101" pitchFamily="2" charset="-122"/>
                <a:cs typeface="Times New Roman" panose="02020603050405020304" pitchFamily="18" charset="0"/>
              </a:rPr>
              <a:t>，</a:t>
            </a:r>
            <a:r>
              <a:rPr lang="zh-CN" altLang="zh-CN" kern="100" dirty="0">
                <a:latin typeface="Calibri" panose="020F0502020204030204" pitchFamily="34" charset="0"/>
                <a:ea typeface="宋体" panose="02010600030101010101" pitchFamily="2" charset="-122"/>
                <a:cs typeface="Times New Roman" panose="02020603050405020304" pitchFamily="18" charset="0"/>
              </a:rPr>
              <a:t>保持一定的车距；</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通过深水区域时，挂抵挡缓慢行驶</a:t>
            </a:r>
            <a:r>
              <a:rPr lang="zh-CN" altLang="en-US" kern="100" dirty="0">
                <a:latin typeface="Calibri" panose="020F0502020204030204" pitchFamily="34" charset="0"/>
                <a:ea typeface="宋体" panose="02010600030101010101" pitchFamily="2" charset="-122"/>
                <a:cs typeface="Times New Roman" panose="02020603050405020304" pitchFamily="18" charset="0"/>
              </a:rPr>
              <a:t>，</a:t>
            </a:r>
            <a:r>
              <a:rPr lang="zh-CN" altLang="zh-CN" kern="100" dirty="0">
                <a:latin typeface="Calibri" panose="020F0502020204030204" pitchFamily="34" charset="0"/>
                <a:ea typeface="宋体" panose="02010600030101010101" pitchFamily="2" charset="-122"/>
                <a:cs typeface="Times New Roman" panose="02020603050405020304" pitchFamily="18" charset="0"/>
              </a:rPr>
              <a:t>如车辆熄火，不要发动车辆；</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如遇路面湿滑、结冰，应适当降低车速，稳住方向，缓和回正；</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能见度低时，增大跟车距离，充分利用各种车灯（雾灯、双闪灯，尾灯等）提高自身车辆的识别性；</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不能行车时，停在安全的地方，并开启车灯予以警示。</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4968019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173" y="2777813"/>
            <a:ext cx="1859972" cy="1721652"/>
          </a:xfrm>
          <a:prstGeom prst="rect">
            <a:avLst/>
          </a:prstGeom>
        </p:spPr>
      </p:pic>
      <p:sp>
        <p:nvSpPr>
          <p:cNvPr id="9" name="Text Box 7"/>
          <p:cNvSpPr txBox="1">
            <a:spLocks noChangeArrowheads="1"/>
          </p:cNvSpPr>
          <p:nvPr/>
        </p:nvSpPr>
        <p:spPr bwMode="auto">
          <a:xfrm>
            <a:off x="378372" y="390720"/>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6" name="Text Box 6"/>
          <p:cNvSpPr txBox="1">
            <a:spLocks noChangeArrowheads="1"/>
          </p:cNvSpPr>
          <p:nvPr/>
        </p:nvSpPr>
        <p:spPr bwMode="auto">
          <a:xfrm>
            <a:off x="3802461" y="4489275"/>
            <a:ext cx="5002307" cy="1985159"/>
          </a:xfrm>
          <a:prstGeom prst="rect">
            <a:avLst/>
          </a:prstGeom>
          <a:noFill/>
          <a:ln w="9525" algn="ctr">
            <a:noFill/>
            <a:miter lim="800000"/>
            <a:headEnd/>
            <a:tailEnd/>
          </a:ln>
        </p:spPr>
        <p:txBody>
          <a:bodyPr wrap="square">
            <a:spAutoFit/>
          </a:bodyPr>
          <a:lstStyle/>
          <a:p>
            <a:pPr algn="ctr">
              <a:spcBef>
                <a:spcPct val="50000"/>
              </a:spcBef>
            </a:pPr>
            <a:r>
              <a:rPr lang="zh-CN" altLang="en-US" sz="5400" dirty="0">
                <a:solidFill>
                  <a:srgbClr val="0070C0"/>
                </a:solidFill>
                <a:latin typeface="华文楷体" pitchFamily="2" charset="-122"/>
                <a:ea typeface="华文楷体" pitchFamily="2" charset="-122"/>
              </a:rPr>
              <a:t>    周末愉快！</a:t>
            </a:r>
          </a:p>
          <a:p>
            <a:pPr algn="ctr">
              <a:spcBef>
                <a:spcPct val="50000"/>
              </a:spcBef>
            </a:pPr>
            <a:r>
              <a:rPr lang="zh-CN" altLang="en-US" sz="2800" dirty="0">
                <a:solidFill>
                  <a:srgbClr val="0070C0"/>
                </a:solidFill>
                <a:latin typeface="华文楷体" pitchFamily="2" charset="-122"/>
                <a:ea typeface="华文楷体" pitchFamily="2" charset="-122"/>
              </a:rPr>
              <a:t>共创  共进  共赢  共享</a:t>
            </a:r>
          </a:p>
          <a:p>
            <a:pPr algn="r">
              <a:spcBef>
                <a:spcPct val="50000"/>
              </a:spcBef>
            </a:pPr>
            <a:r>
              <a:rPr lang="en-US" altLang="zh-CN" sz="1800" dirty="0">
                <a:solidFill>
                  <a:srgbClr val="0070C0"/>
                </a:solidFill>
                <a:latin typeface="华文楷体" pitchFamily="2" charset="-122"/>
                <a:ea typeface="华文楷体" pitchFamily="2" charset="-122"/>
              </a:rPr>
              <a:t>AEM</a:t>
            </a:r>
            <a:r>
              <a:rPr lang="zh-CN" altLang="en-US" sz="1800" dirty="0">
                <a:solidFill>
                  <a:srgbClr val="0070C0"/>
                </a:solidFill>
                <a:latin typeface="华文楷体" pitchFamily="2" charset="-122"/>
                <a:ea typeface="华文楷体" pitchFamily="2" charset="-122"/>
              </a:rPr>
              <a:t>科技人力资源部</a:t>
            </a:r>
          </a:p>
        </p:txBody>
      </p:sp>
      <p:sp>
        <p:nvSpPr>
          <p:cNvPr id="11" name="矩形 10">
            <a:extLst>
              <a:ext uri="{FF2B5EF4-FFF2-40B4-BE49-F238E27FC236}">
                <a16:creationId xmlns:a16="http://schemas.microsoft.com/office/drawing/2014/main" xmlns="" id="{00E62E59-0B67-4CF6-B4E8-C3B5588F98F6}"/>
              </a:ext>
            </a:extLst>
          </p:cNvPr>
          <p:cNvSpPr/>
          <p:nvPr/>
        </p:nvSpPr>
        <p:spPr>
          <a:xfrm>
            <a:off x="676533" y="2923587"/>
            <a:ext cx="4312898" cy="1706878"/>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有太多需要注意的安全点，无法</a:t>
            </a:r>
            <a:r>
              <a:rPr lang="zh-CN" altLang="en-US" kern="100" dirty="0">
                <a:latin typeface="Calibri" panose="020F0502020204030204" pitchFamily="34" charset="0"/>
                <a:ea typeface="宋体" panose="02010600030101010101" pitchFamily="2" charset="-122"/>
                <a:cs typeface="Times New Roman" panose="02020603050405020304" pitchFamily="18" charset="0"/>
              </a:rPr>
              <a:t>一一</a:t>
            </a:r>
            <a:r>
              <a:rPr lang="zh-CN" altLang="zh-CN" kern="100" dirty="0">
                <a:latin typeface="Calibri" panose="020F0502020204030204" pitchFamily="34" charset="0"/>
                <a:ea typeface="宋体" panose="02010600030101010101" pitchFamily="2" charset="-122"/>
                <a:cs typeface="Times New Roman" panose="02020603050405020304" pitchFamily="18" charset="0"/>
              </a:rPr>
              <a:t>罗列，但请大家牢记：集中精神，谨慎通行，注意观察，提前减速，保持距离，文明行车，幸福你我他！</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2543300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378372" y="390720"/>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2" name="矩形 1"/>
          <p:cNvSpPr/>
          <p:nvPr/>
        </p:nvSpPr>
        <p:spPr>
          <a:xfrm>
            <a:off x="484287" y="1339474"/>
            <a:ext cx="2581032" cy="830997"/>
          </a:xfrm>
          <a:prstGeom prst="rect">
            <a:avLst/>
          </a:prstGeom>
        </p:spPr>
        <p:txBody>
          <a:bodyPr wrap="square">
            <a:spAutoFit/>
          </a:bodyPr>
          <a:lstStyle/>
          <a:p>
            <a:pPr>
              <a:lnSpc>
                <a:spcPct val="150000"/>
              </a:lnSpc>
            </a:pPr>
            <a:r>
              <a:rPr lang="zh-CN" altLang="en-US" sz="3200" b="1" dirty="0" smtClean="0">
                <a:solidFill>
                  <a:srgbClr val="FF0000"/>
                </a:solidFill>
                <a:latin typeface="黑体" panose="02010609060101010101" pitchFamily="49" charset="-122"/>
                <a:ea typeface="黑体" panose="02010609060101010101" pitchFamily="49" charset="-122"/>
              </a:rPr>
              <a:t>安全无小事</a:t>
            </a:r>
            <a:r>
              <a:rPr lang="en-US" altLang="zh-CN" sz="3200" b="1" dirty="0" smtClean="0">
                <a:solidFill>
                  <a:srgbClr val="FF0000"/>
                </a:solidFill>
                <a:latin typeface="黑体" panose="02010609060101010101" pitchFamily="49" charset="-122"/>
                <a:ea typeface="黑体" panose="02010609060101010101" pitchFamily="49" charset="-122"/>
              </a:rPr>
              <a:t>    </a:t>
            </a:r>
            <a:endParaRPr lang="zh-CN" altLang="zh-CN" sz="3200" b="1" dirty="0">
              <a:solidFill>
                <a:srgbClr val="FF0000"/>
              </a:solidFill>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xmlns="" id="{60CFD89B-D908-4698-90C2-700554E16AC4}"/>
              </a:ext>
            </a:extLst>
          </p:cNvPr>
          <p:cNvSpPr/>
          <p:nvPr/>
        </p:nvSpPr>
        <p:spPr>
          <a:xfrm>
            <a:off x="484286" y="2245740"/>
            <a:ext cx="8023610" cy="2298706"/>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一直有关于交通事故方面的新闻</a:t>
            </a:r>
            <a:r>
              <a:rPr lang="zh-CN" altLang="en-US" kern="100" dirty="0">
                <a:latin typeface="Calibri" panose="020F0502020204030204" pitchFamily="34" charset="0"/>
                <a:ea typeface="宋体" panose="02010600030101010101" pitchFamily="2" charset="-122"/>
                <a:cs typeface="Times New Roman" panose="02020603050405020304" pitchFamily="18" charset="0"/>
              </a:rPr>
              <a:t>报道</a:t>
            </a:r>
            <a:r>
              <a:rPr lang="zh-CN" altLang="zh-CN" kern="100" dirty="0">
                <a:latin typeface="Calibri" panose="020F0502020204030204" pitchFamily="34" charset="0"/>
                <a:ea typeface="宋体" panose="02010600030101010101" pitchFamily="2" charset="-122"/>
                <a:cs typeface="Times New Roman" panose="02020603050405020304" pitchFamily="18" charset="0"/>
              </a:rPr>
              <a:t>，令人心痛不已</a:t>
            </a:r>
            <a:r>
              <a:rPr lang="zh-CN" altLang="en-US" kern="100" dirty="0">
                <a:latin typeface="Calibri" panose="020F0502020204030204" pitchFamily="34" charset="0"/>
                <a:ea typeface="宋体" panose="02010600030101010101" pitchFamily="2" charset="-122"/>
                <a:cs typeface="Times New Roman" panose="02020603050405020304" pitchFamily="18" charset="0"/>
              </a:rPr>
              <a:t>。</a:t>
            </a:r>
            <a:r>
              <a:rPr lang="zh-CN" altLang="zh-CN" kern="100" dirty="0">
                <a:latin typeface="Calibri" panose="020F0502020204030204" pitchFamily="34" charset="0"/>
                <a:ea typeface="宋体" panose="02010600030101010101" pitchFamily="2" charset="-122"/>
                <a:cs typeface="Times New Roman" panose="02020603050405020304" pitchFamily="18" charset="0"/>
              </a:rPr>
              <a:t>有些是飞来横祸，就</a:t>
            </a:r>
            <a:r>
              <a:rPr lang="zh-CN" altLang="en-US" kern="100" dirty="0">
                <a:latin typeface="Calibri" panose="020F0502020204030204" pitchFamily="34" charset="0"/>
                <a:ea typeface="宋体" panose="02010600030101010101" pitchFamily="2" charset="-122"/>
                <a:cs typeface="Times New Roman" panose="02020603050405020304" pitchFamily="18" charset="0"/>
              </a:rPr>
              <a:t>在</a:t>
            </a:r>
            <a:r>
              <a:rPr lang="en-US" altLang="zh-CN" kern="100" dirty="0">
                <a:latin typeface="Calibri" panose="020F0502020204030204" pitchFamily="34" charset="0"/>
                <a:ea typeface="宋体" panose="02010600030101010101" pitchFamily="2" charset="-122"/>
                <a:cs typeface="Times New Roman" panose="02020603050405020304" pitchFamily="18" charset="0"/>
              </a:rPr>
              <a:t>10</a:t>
            </a:r>
            <a:r>
              <a:rPr lang="zh-CN" altLang="zh-CN" kern="100" dirty="0">
                <a:latin typeface="Calibri" panose="020F0502020204030204" pitchFamily="34" charset="0"/>
                <a:ea typeface="宋体" panose="02010600030101010101" pitchFamily="2" charset="-122"/>
                <a:cs typeface="Times New Roman" panose="02020603050405020304" pitchFamily="18" charset="0"/>
              </a:rPr>
              <a:t>月</a:t>
            </a:r>
            <a:r>
              <a:rPr lang="en-US" altLang="zh-CN" kern="100" dirty="0">
                <a:latin typeface="Calibri" panose="020F0502020204030204" pitchFamily="34" charset="0"/>
                <a:ea typeface="宋体" panose="02010600030101010101" pitchFamily="2" charset="-122"/>
                <a:cs typeface="Times New Roman" panose="02020603050405020304" pitchFamily="18" charset="0"/>
              </a:rPr>
              <a:t>28</a:t>
            </a:r>
            <a:r>
              <a:rPr lang="zh-CN" altLang="zh-CN" kern="100" dirty="0">
                <a:latin typeface="Calibri" panose="020F0502020204030204" pitchFamily="34" charset="0"/>
                <a:ea typeface="宋体" panose="02010600030101010101" pitchFamily="2" charset="-122"/>
                <a:cs typeface="Times New Roman" panose="02020603050405020304" pitchFamily="18" charset="0"/>
              </a:rPr>
              <a:t>日发生在</a:t>
            </a:r>
            <a:r>
              <a:rPr lang="zh-CN" altLang="en-US" kern="100" dirty="0">
                <a:latin typeface="Calibri" panose="020F0502020204030204" pitchFamily="34" charset="0"/>
                <a:ea typeface="宋体" panose="02010600030101010101" pitchFamily="2" charset="-122"/>
                <a:cs typeface="Times New Roman" panose="02020603050405020304" pitchFamily="18" charset="0"/>
              </a:rPr>
              <a:t>苏州高新</a:t>
            </a:r>
            <a:r>
              <a:rPr lang="zh-CN" altLang="zh-CN" kern="100" dirty="0">
                <a:latin typeface="Calibri" panose="020F0502020204030204" pitchFamily="34" charset="0"/>
                <a:ea typeface="宋体" panose="02010600030101010101" pitchFamily="2" charset="-122"/>
                <a:cs typeface="Times New Roman" panose="02020603050405020304" pitchFamily="18" charset="0"/>
              </a:rPr>
              <a:t>区的一起交通意外事故，</a:t>
            </a:r>
            <a:r>
              <a:rPr lang="zh-CN" altLang="en-US" kern="100" dirty="0">
                <a:latin typeface="Calibri" panose="020F0502020204030204" pitchFamily="34" charset="0"/>
                <a:ea typeface="宋体" panose="02010600030101010101" pitchFamily="2" charset="-122"/>
                <a:cs typeface="Times New Roman" panose="02020603050405020304" pitchFamily="18" charset="0"/>
              </a:rPr>
              <a:t>一辆自卸货车在路口突然失控右侧倾覆碾压了停在左转弯道等候通行的一辆教练车</a:t>
            </a:r>
            <a:r>
              <a:rPr lang="zh-CN" altLang="zh-CN" kern="100" dirty="0">
                <a:latin typeface="Calibri" panose="020F0502020204030204" pitchFamily="34" charset="0"/>
                <a:ea typeface="宋体" panose="02010600030101010101" pitchFamily="2" charset="-122"/>
                <a:cs typeface="Times New Roman" panose="02020603050405020304" pitchFamily="18" charset="0"/>
              </a:rPr>
              <a:t>；有些却是因为交通安全意识不强</a:t>
            </a:r>
            <a:r>
              <a:rPr lang="zh-CN" altLang="en-US" kern="100" dirty="0">
                <a:latin typeface="Calibri" panose="020F0502020204030204" pitchFamily="34" charset="0"/>
                <a:ea typeface="宋体" panose="02010600030101010101" pitchFamily="2" charset="-122"/>
                <a:cs typeface="Times New Roman" panose="02020603050405020304" pitchFamily="18" charset="0"/>
              </a:rPr>
              <a:t>、意外状况等等而</a:t>
            </a:r>
            <a:r>
              <a:rPr lang="zh-CN" altLang="zh-CN" kern="100" dirty="0">
                <a:latin typeface="Calibri" panose="020F0502020204030204" pitchFamily="34" charset="0"/>
                <a:ea typeface="宋体" panose="02010600030101010101" pitchFamily="2" charset="-122"/>
                <a:cs typeface="Times New Roman" panose="02020603050405020304" pitchFamily="18" charset="0"/>
              </a:rPr>
              <a:t>发生</a:t>
            </a:r>
            <a:r>
              <a:rPr lang="zh-CN" altLang="en-US" kern="100" dirty="0">
                <a:latin typeface="Calibri" panose="020F0502020204030204" pitchFamily="34" charset="0"/>
                <a:ea typeface="宋体" panose="02010600030101010101" pitchFamily="2" charset="-122"/>
                <a:cs typeface="Times New Roman" panose="02020603050405020304" pitchFamily="18" charset="0"/>
              </a:rPr>
              <a:t>事故</a:t>
            </a:r>
            <a:r>
              <a:rPr lang="zh-CN" altLang="zh-CN" kern="100" dirty="0">
                <a:latin typeface="Calibri" panose="020F0502020204030204" pitchFamily="34" charset="0"/>
                <a:ea typeface="宋体" panose="02010600030101010101" pitchFamily="2" charset="-122"/>
                <a:cs typeface="Times New Roman" panose="02020603050405020304" pitchFamily="18" charset="0"/>
              </a:rPr>
              <a:t>。</a:t>
            </a:r>
          </a:p>
          <a:p>
            <a:pPr>
              <a:lnSpc>
                <a:spcPct val="150000"/>
              </a:lnSpc>
            </a:pPr>
            <a:endParaRPr lang="zh-CN" altLang="en-US" sz="2400" dirty="0">
              <a:latin typeface="+mj-ea"/>
              <a:ea typeface="+mj-ea"/>
            </a:endParaRPr>
          </a:p>
        </p:txBody>
      </p:sp>
      <p:sp>
        <p:nvSpPr>
          <p:cNvPr id="4" name="矩形 3">
            <a:extLst>
              <a:ext uri="{FF2B5EF4-FFF2-40B4-BE49-F238E27FC236}">
                <a16:creationId xmlns:a16="http://schemas.microsoft.com/office/drawing/2014/main" xmlns="" id="{01067AA6-4EA2-4A6F-902A-E1E6D5BE166E}"/>
              </a:ext>
            </a:extLst>
          </p:cNvPr>
          <p:cNvSpPr/>
          <p:nvPr/>
        </p:nvSpPr>
        <p:spPr>
          <a:xfrm>
            <a:off x="484286" y="4335265"/>
            <a:ext cx="7434597" cy="1291379"/>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越来越多的</a:t>
            </a:r>
            <a:r>
              <a:rPr lang="en-US" altLang="zh-CN" kern="100" dirty="0">
                <a:latin typeface="Calibri" panose="020F0502020204030204" pitchFamily="34" charset="0"/>
                <a:ea typeface="宋体" panose="02010600030101010101" pitchFamily="2" charset="-122"/>
                <a:cs typeface="Times New Roman" panose="02020603050405020304" pitchFamily="18" charset="0"/>
              </a:rPr>
              <a:t>AEM</a:t>
            </a:r>
            <a:r>
              <a:rPr lang="zh-CN" altLang="zh-CN" kern="100" dirty="0">
                <a:latin typeface="Calibri" panose="020F0502020204030204" pitchFamily="34" charset="0"/>
                <a:ea typeface="宋体" panose="02010600030101010101" pitchFamily="2" charset="-122"/>
                <a:cs typeface="Times New Roman" panose="02020603050405020304" pitchFamily="18" charset="0"/>
              </a:rPr>
              <a:t>小伙伴家里都有私家车</a:t>
            </a:r>
            <a:r>
              <a:rPr lang="zh-CN" altLang="en-US" kern="100" dirty="0">
                <a:latin typeface="Calibri" panose="020F0502020204030204" pitchFamily="34" charset="0"/>
                <a:ea typeface="宋体" panose="02010600030101010101" pitchFamily="2" charset="-122"/>
                <a:cs typeface="Times New Roman" panose="02020603050405020304" pitchFamily="18" charset="0"/>
              </a:rPr>
              <a:t>，我们的停车场也越建越大。为此我们收集了一些</a:t>
            </a:r>
            <a:r>
              <a:rPr lang="zh-CN" altLang="zh-CN" kern="100" dirty="0">
                <a:latin typeface="Calibri" panose="020F0502020204030204" pitchFamily="34" charset="0"/>
                <a:ea typeface="宋体" panose="02010600030101010101" pitchFamily="2" charset="-122"/>
                <a:cs typeface="Times New Roman" panose="02020603050405020304" pitchFamily="18" charset="0"/>
              </a:rPr>
              <a:t>驾车出行交通安全方面的</a:t>
            </a:r>
            <a:r>
              <a:rPr lang="zh-CN" altLang="en-US" kern="100" dirty="0">
                <a:latin typeface="Calibri" panose="020F0502020204030204" pitchFamily="34" charset="0"/>
                <a:ea typeface="宋体" panose="02010600030101010101" pitchFamily="2" charset="-122"/>
                <a:cs typeface="Times New Roman" panose="02020603050405020304" pitchFamily="18" charset="0"/>
              </a:rPr>
              <a:t>注意点，分享给大家，希望小伙伴们提高安全意识，防止意外事故的发生</a:t>
            </a:r>
            <a:r>
              <a:rPr lang="zh-CN" altLang="zh-CN" kern="100" dirty="0">
                <a:latin typeface="Calibri" panose="020F0502020204030204" pitchFamily="34" charset="0"/>
                <a:ea typeface="宋体" panose="02010600030101010101" pitchFamily="2" charset="-122"/>
                <a:cs typeface="Times New Roman" panose="02020603050405020304" pitchFamily="18" charset="0"/>
              </a:rPr>
              <a:t>。</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1253847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86" y="431967"/>
            <a:ext cx="46450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a:extLst>
              <a:ext uri="{FF2B5EF4-FFF2-40B4-BE49-F238E27FC236}">
                <a16:creationId xmlns:a16="http://schemas.microsoft.com/office/drawing/2014/main" xmlns="" id="{23F7F835-5593-43D6-B9D7-1ADF8815C1B4}"/>
              </a:ext>
            </a:extLst>
          </p:cNvPr>
          <p:cNvSpPr/>
          <p:nvPr/>
        </p:nvSpPr>
        <p:spPr>
          <a:xfrm>
            <a:off x="377686" y="1350342"/>
            <a:ext cx="6118256" cy="2298706"/>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驾车出行看似轻松，坐在车内不用风吹雨淋，但个人认为其实是很费神的一件事，因为得全程注意力集中，不仅要观察路面车辆状况，还得关注路边的电瓶车以及行人的动向，稍不注意就有可能发生意外状况。</a:t>
            </a:r>
          </a:p>
          <a:p>
            <a:pPr>
              <a:lnSpc>
                <a:spcPct val="150000"/>
              </a:lnSpc>
            </a:pPr>
            <a:endParaRPr lang="zh-CN" altLang="en-US" sz="2400" dirty="0">
              <a:latin typeface="+mj-ea"/>
              <a:ea typeface="+mj-ea"/>
            </a:endParaRPr>
          </a:p>
        </p:txBody>
      </p:sp>
      <p:pic>
        <p:nvPicPr>
          <p:cNvPr id="7" name="图片 6">
            <a:extLst>
              <a:ext uri="{FF2B5EF4-FFF2-40B4-BE49-F238E27FC236}">
                <a16:creationId xmlns:a16="http://schemas.microsoft.com/office/drawing/2014/main" xmlns="" id="{54190ECC-D3BD-4E03-AF56-6A9F72C8E712}"/>
              </a:ext>
            </a:extLst>
          </p:cNvPr>
          <p:cNvPicPr>
            <a:picLocks noChangeAspect="1"/>
          </p:cNvPicPr>
          <p:nvPr/>
        </p:nvPicPr>
        <p:blipFill rotWithShape="1">
          <a:blip r:embed="rId3">
            <a:extLst>
              <a:ext uri="{28A0092B-C50C-407E-A947-70E740481C1C}">
                <a14:useLocalDpi xmlns:a14="http://schemas.microsoft.com/office/drawing/2010/main" val="0"/>
              </a:ext>
            </a:extLst>
          </a:blip>
          <a:srcRect r="488" b="12327"/>
          <a:stretch/>
        </p:blipFill>
        <p:spPr>
          <a:xfrm>
            <a:off x="2153480" y="3210849"/>
            <a:ext cx="6533321" cy="323780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930894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378372" y="390720"/>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8" name="矩形 7">
            <a:extLst>
              <a:ext uri="{FF2B5EF4-FFF2-40B4-BE49-F238E27FC236}">
                <a16:creationId xmlns:a16="http://schemas.microsoft.com/office/drawing/2014/main" xmlns="" id="{5D4B5EA1-06A9-4DC7-BA5F-0B6779715747}"/>
              </a:ext>
            </a:extLst>
          </p:cNvPr>
          <p:cNvSpPr/>
          <p:nvPr/>
        </p:nvSpPr>
        <p:spPr>
          <a:xfrm>
            <a:off x="490329" y="1305342"/>
            <a:ext cx="8044071" cy="1052211"/>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行车必备用品：灭火器、千斤顶、警示牌。</a:t>
            </a:r>
          </a:p>
          <a:p>
            <a:pPr>
              <a:lnSpc>
                <a:spcPct val="150000"/>
              </a:lnSpc>
            </a:pPr>
            <a:endParaRPr lang="zh-CN" altLang="en-US" sz="2400" b="1" dirty="0">
              <a:solidFill>
                <a:srgbClr val="FF0000"/>
              </a:solidFill>
              <a:latin typeface="+mj-ea"/>
              <a:ea typeface="+mj-ea"/>
            </a:endParaRPr>
          </a:p>
        </p:txBody>
      </p:sp>
      <p:pic>
        <p:nvPicPr>
          <p:cNvPr id="7" name="图片 6">
            <a:extLst>
              <a:ext uri="{FF2B5EF4-FFF2-40B4-BE49-F238E27FC236}">
                <a16:creationId xmlns:a16="http://schemas.microsoft.com/office/drawing/2014/main" xmlns="" id="{0ED718B2-25AD-4ABA-B8DB-130482E013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321" t="11408" r="6913" b="11444"/>
          <a:stretch/>
        </p:blipFill>
        <p:spPr>
          <a:xfrm>
            <a:off x="609600" y="1953950"/>
            <a:ext cx="3119050" cy="1930671"/>
          </a:xfrm>
          <a:prstGeom prst="rect">
            <a:avLst/>
          </a:prstGeom>
        </p:spPr>
      </p:pic>
      <p:pic>
        <p:nvPicPr>
          <p:cNvPr id="10" name="图片 9">
            <a:extLst>
              <a:ext uri="{FF2B5EF4-FFF2-40B4-BE49-F238E27FC236}">
                <a16:creationId xmlns:a16="http://schemas.microsoft.com/office/drawing/2014/main" xmlns="" id="{79635402-287F-4C72-93D9-2C0001D69A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1470" r="613" b="5393"/>
          <a:stretch/>
        </p:blipFill>
        <p:spPr>
          <a:xfrm>
            <a:off x="4989431" y="1409419"/>
            <a:ext cx="3266212" cy="3060816"/>
          </a:xfrm>
          <a:prstGeom prst="rect">
            <a:avLst/>
          </a:prstGeom>
        </p:spPr>
      </p:pic>
      <p:pic>
        <p:nvPicPr>
          <p:cNvPr id="11" name="图片 10">
            <a:extLst>
              <a:ext uri="{FF2B5EF4-FFF2-40B4-BE49-F238E27FC236}">
                <a16:creationId xmlns:a16="http://schemas.microsoft.com/office/drawing/2014/main" xmlns="" id="{AFEAB527-A442-4EAE-9078-90BCF6B85D03}"/>
              </a:ext>
            </a:extLst>
          </p:cNvPr>
          <p:cNvPicPr>
            <a:picLocks noChangeAspect="1"/>
          </p:cNvPicPr>
          <p:nvPr/>
        </p:nvPicPr>
        <p:blipFill rotWithShape="1">
          <a:blip r:embed="rId4">
            <a:extLst>
              <a:ext uri="{28A0092B-C50C-407E-A947-70E740481C1C}">
                <a14:useLocalDpi xmlns:a14="http://schemas.microsoft.com/office/drawing/2010/main" val="0"/>
              </a:ext>
            </a:extLst>
          </a:blip>
          <a:srcRect l="19508" t="10407" r="12829" b="12334"/>
          <a:stretch/>
        </p:blipFill>
        <p:spPr>
          <a:xfrm>
            <a:off x="2683901" y="3976368"/>
            <a:ext cx="3119050" cy="249296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2493544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378372" y="390720"/>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5" name="矩形 4">
            <a:extLst>
              <a:ext uri="{FF2B5EF4-FFF2-40B4-BE49-F238E27FC236}">
                <a16:creationId xmlns:a16="http://schemas.microsoft.com/office/drawing/2014/main" xmlns="" id="{C53EFE41-C4A7-4D2B-B285-E2B1A964B719}"/>
              </a:ext>
            </a:extLst>
          </p:cNvPr>
          <p:cNvSpPr/>
          <p:nvPr/>
        </p:nvSpPr>
        <p:spPr>
          <a:xfrm>
            <a:off x="1908313" y="1333007"/>
            <a:ext cx="6857315" cy="1860766"/>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上下车时：</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开启车门时，注意观察前后方是否有车辆、电瓶车或行人通过。不要随意停车，拉紧手刹，关好门窗。如临时占用他人车位，可在车内留下联系方式，并尽快回到车内将车开走。</a:t>
            </a:r>
          </a:p>
        </p:txBody>
      </p:sp>
      <p:pic>
        <p:nvPicPr>
          <p:cNvPr id="11" name="图片 10">
            <a:extLst>
              <a:ext uri="{FF2B5EF4-FFF2-40B4-BE49-F238E27FC236}">
                <a16:creationId xmlns:a16="http://schemas.microsoft.com/office/drawing/2014/main" xmlns="" id="{5FB1766D-A1D3-47A2-B126-7A972C82C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2" t="4167" r="137" b="11765"/>
          <a:stretch/>
        </p:blipFill>
        <p:spPr>
          <a:xfrm>
            <a:off x="437057" y="3193773"/>
            <a:ext cx="4109475" cy="3104735"/>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3148835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001F0E63-DB85-4963-8DA1-159D33AD845C}"/>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27" r="490" b="2819"/>
          <a:stretch/>
        </p:blipFill>
        <p:spPr>
          <a:xfrm>
            <a:off x="3939779" y="2753898"/>
            <a:ext cx="4743265" cy="3563291"/>
          </a:xfrm>
          <a:prstGeom prst="rect">
            <a:avLst/>
          </a:prstGeom>
          <a:effectLst>
            <a:softEdge rad="63500"/>
          </a:effectLst>
        </p:spPr>
      </p:pic>
      <p:sp>
        <p:nvSpPr>
          <p:cNvPr id="9" name="Text Box 7"/>
          <p:cNvSpPr txBox="1">
            <a:spLocks noChangeArrowheads="1"/>
          </p:cNvSpPr>
          <p:nvPr/>
        </p:nvSpPr>
        <p:spPr bwMode="auto">
          <a:xfrm>
            <a:off x="378372" y="390720"/>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4" name="矩形 3">
            <a:extLst>
              <a:ext uri="{FF2B5EF4-FFF2-40B4-BE49-F238E27FC236}">
                <a16:creationId xmlns:a16="http://schemas.microsoft.com/office/drawing/2014/main" xmlns="" id="{32AE569A-807D-405F-9BB2-7CC97CBF4567}"/>
              </a:ext>
            </a:extLst>
          </p:cNvPr>
          <p:cNvSpPr/>
          <p:nvPr/>
        </p:nvSpPr>
        <p:spPr>
          <a:xfrm>
            <a:off x="460956" y="1461228"/>
            <a:ext cx="6986765" cy="2037096"/>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超会车时：</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不随意变道，提前开启转向灯，注意观察前方和左右两边车辆行车动向和速度后再超车；夜间不长时间使用远光灯。</a:t>
            </a:r>
          </a:p>
          <a:p>
            <a:pPr>
              <a:lnSpc>
                <a:spcPct val="150000"/>
              </a:lnSpc>
            </a:pPr>
            <a:endParaRPr lang="zh-CN" altLang="en-US" sz="2400" dirty="0">
              <a:latin typeface="+mj-ea"/>
              <a:ea typeface="+mj-ea"/>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28797873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a:extLst>
              <a:ext uri="{FF2B5EF4-FFF2-40B4-BE49-F238E27FC236}">
                <a16:creationId xmlns:a16="http://schemas.microsoft.com/office/drawing/2014/main" xmlns="" id="{3E6AB68C-8F68-42BA-87A8-FA166B8C6243}"/>
              </a:ext>
            </a:extLst>
          </p:cNvPr>
          <p:cNvSpPr txBox="1">
            <a:spLocks noChangeArrowheads="1"/>
          </p:cNvSpPr>
          <p:nvPr/>
        </p:nvSpPr>
        <p:spPr bwMode="auto">
          <a:xfrm>
            <a:off x="238835" y="390720"/>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9" name="矩形 8">
            <a:extLst>
              <a:ext uri="{FF2B5EF4-FFF2-40B4-BE49-F238E27FC236}">
                <a16:creationId xmlns:a16="http://schemas.microsoft.com/office/drawing/2014/main" xmlns="" id="{B9971EAB-0D0A-4EA6-87B7-F1636A3FF38C}"/>
              </a:ext>
            </a:extLst>
          </p:cNvPr>
          <p:cNvSpPr/>
          <p:nvPr/>
        </p:nvSpPr>
        <p:spPr>
          <a:xfrm>
            <a:off x="357809" y="1475027"/>
            <a:ext cx="7930741" cy="1806264"/>
          </a:xfrm>
          <a:prstGeom prst="rect">
            <a:avLst/>
          </a:prstGeom>
        </p:spPr>
        <p:txBody>
          <a:bodyPr wrap="square">
            <a:spAutoFit/>
          </a:bodyPr>
          <a:lstStyle/>
          <a:p>
            <a:pPr>
              <a:lnSpc>
                <a:spcPct val="150000"/>
              </a:lnSpc>
            </a:pPr>
            <a:r>
              <a:rPr lang="zh-CN" altLang="zh-CN" dirty="0">
                <a:latin typeface="+mj-ea"/>
                <a:ea typeface="+mj-ea"/>
              </a:rPr>
              <a:t>穿越红绿灯路口时：</a:t>
            </a:r>
            <a:endParaRPr lang="en-US" altLang="zh-CN" dirty="0">
              <a:latin typeface="+mj-ea"/>
              <a:ea typeface="+mj-ea"/>
            </a:endParaRPr>
          </a:p>
          <a:p>
            <a:pPr>
              <a:lnSpc>
                <a:spcPct val="150000"/>
              </a:lnSpc>
            </a:pPr>
            <a:r>
              <a:rPr lang="zh-CN" altLang="zh-CN" dirty="0">
                <a:latin typeface="+mj-ea"/>
                <a:ea typeface="+mj-ea"/>
              </a:rPr>
              <a:t>减速并注意观察前方交通状况，如左右有大车挡住，</a:t>
            </a:r>
            <a:r>
              <a:rPr lang="zh-CN" altLang="en-US" dirty="0">
                <a:latin typeface="+mj-ea"/>
                <a:ea typeface="+mj-ea"/>
              </a:rPr>
              <a:t>有视线盲区时，</a:t>
            </a:r>
            <a:r>
              <a:rPr lang="zh-CN" altLang="zh-CN" dirty="0">
                <a:latin typeface="+mj-ea"/>
                <a:ea typeface="+mj-ea"/>
              </a:rPr>
              <a:t>一定要制动慢速通过，以防有行人</a:t>
            </a:r>
            <a:r>
              <a:rPr lang="en-US" altLang="zh-CN" dirty="0">
                <a:latin typeface="+mj-ea"/>
                <a:ea typeface="+mj-ea"/>
              </a:rPr>
              <a:t>/</a:t>
            </a:r>
            <a:r>
              <a:rPr lang="zh-CN" altLang="en-US" dirty="0">
                <a:latin typeface="+mj-ea"/>
                <a:ea typeface="+mj-ea"/>
              </a:rPr>
              <a:t>非机动车</a:t>
            </a:r>
            <a:r>
              <a:rPr lang="zh-CN" altLang="zh-CN" dirty="0">
                <a:latin typeface="+mj-ea"/>
                <a:ea typeface="+mj-ea"/>
              </a:rPr>
              <a:t>抢行发生意外。</a:t>
            </a:r>
          </a:p>
          <a:p>
            <a:pPr>
              <a:lnSpc>
                <a:spcPct val="150000"/>
              </a:lnSpc>
            </a:pPr>
            <a:endParaRPr lang="zh-CN" altLang="en-US" sz="2400" dirty="0">
              <a:latin typeface="+mj-ea"/>
              <a:ea typeface="+mj-ea"/>
            </a:endParaRPr>
          </a:p>
        </p:txBody>
      </p:sp>
      <p:pic>
        <p:nvPicPr>
          <p:cNvPr id="3" name="图片 2" descr="图片包含 道路, 户外, 天空, 建筑物&#10;&#10;描述已自动生成">
            <a:extLst>
              <a:ext uri="{FF2B5EF4-FFF2-40B4-BE49-F238E27FC236}">
                <a16:creationId xmlns:a16="http://schemas.microsoft.com/office/drawing/2014/main" xmlns="" id="{53B351D2-D574-4C59-9CBB-7E9B2569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317" y="3024818"/>
            <a:ext cx="4739723" cy="311145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2001206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xmlns="" id="{9723CBF2-061D-4D1E-A455-4BB516337747}"/>
              </a:ext>
            </a:extLst>
          </p:cNvPr>
          <p:cNvSpPr txBox="1">
            <a:spLocks noChangeArrowheads="1"/>
          </p:cNvSpPr>
          <p:nvPr/>
        </p:nvSpPr>
        <p:spPr bwMode="auto">
          <a:xfrm>
            <a:off x="238835" y="390720"/>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6" name="矩形 5">
            <a:extLst>
              <a:ext uri="{FF2B5EF4-FFF2-40B4-BE49-F238E27FC236}">
                <a16:creationId xmlns:a16="http://schemas.microsoft.com/office/drawing/2014/main" xmlns="" id="{55DB9281-DF7E-42B9-B92D-8A460CB492ED}"/>
              </a:ext>
            </a:extLst>
          </p:cNvPr>
          <p:cNvSpPr/>
          <p:nvPr/>
        </p:nvSpPr>
        <p:spPr>
          <a:xfrm>
            <a:off x="443948" y="1501739"/>
            <a:ext cx="7573618" cy="3415037"/>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转弯时：</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en-US" kern="100" dirty="0">
                <a:latin typeface="Calibri" panose="020F0502020204030204" pitchFamily="34" charset="0"/>
                <a:ea typeface="宋体" panose="02010600030101010101" pitchFamily="2" charset="-122"/>
                <a:cs typeface="Times New Roman" panose="02020603050405020304" pitchFamily="18" charset="0"/>
              </a:rPr>
              <a:t>严格</a:t>
            </a:r>
            <a:r>
              <a:rPr lang="zh-CN" altLang="zh-CN" kern="100" dirty="0">
                <a:latin typeface="Calibri" panose="020F0502020204030204" pitchFamily="34" charset="0"/>
                <a:ea typeface="宋体" panose="02010600030101010101" pitchFamily="2" charset="-122"/>
                <a:cs typeface="Times New Roman" panose="02020603050405020304" pitchFamily="18" charset="0"/>
              </a:rPr>
              <a:t>按规定车道行车，</a:t>
            </a:r>
            <a:r>
              <a:rPr lang="zh-CN" altLang="en-US" kern="100" dirty="0">
                <a:latin typeface="Calibri" panose="020F0502020204030204" pitchFamily="34" charset="0"/>
                <a:ea typeface="宋体" panose="02010600030101010101" pitchFamily="2" charset="-122"/>
                <a:cs typeface="Times New Roman" panose="02020603050405020304" pitchFamily="18" charset="0"/>
              </a:rPr>
              <a:t>提前</a:t>
            </a:r>
            <a:r>
              <a:rPr lang="zh-CN" altLang="zh-CN" kern="100" dirty="0">
                <a:latin typeface="Calibri" panose="020F0502020204030204" pitchFamily="34" charset="0"/>
                <a:ea typeface="宋体" panose="02010600030101010101" pitchFamily="2" charset="-122"/>
                <a:cs typeface="Times New Roman" panose="02020603050405020304" pitchFamily="18" charset="0"/>
              </a:rPr>
              <a:t>开启转向灯；</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en-US" kern="100" dirty="0">
                <a:latin typeface="Calibri" panose="020F0502020204030204" pitchFamily="34" charset="0"/>
                <a:ea typeface="宋体" panose="02010600030101010101" pitchFamily="2" charset="-122"/>
                <a:cs typeface="Times New Roman" panose="02020603050405020304" pitchFamily="18" charset="0"/>
              </a:rPr>
              <a:t>不管是</a:t>
            </a:r>
            <a:r>
              <a:rPr lang="zh-CN" altLang="zh-CN" kern="100" dirty="0">
                <a:latin typeface="Calibri" panose="020F0502020204030204" pitchFamily="34" charset="0"/>
                <a:ea typeface="宋体" panose="02010600030101010101" pitchFamily="2" charset="-122"/>
                <a:cs typeface="Times New Roman" panose="02020603050405020304" pitchFamily="18" charset="0"/>
              </a:rPr>
              <a:t>左转弯还是右转弯，都</a:t>
            </a:r>
            <a:r>
              <a:rPr lang="zh-CN" altLang="en-US" kern="100" dirty="0">
                <a:latin typeface="Calibri" panose="020F0502020204030204" pitchFamily="34" charset="0"/>
                <a:ea typeface="宋体" panose="02010600030101010101" pitchFamily="2" charset="-122"/>
                <a:cs typeface="Times New Roman" panose="02020603050405020304" pitchFamily="18" charset="0"/>
              </a:rPr>
              <a:t>要先</a:t>
            </a:r>
            <a:r>
              <a:rPr lang="zh-CN" altLang="zh-CN" kern="100" dirty="0">
                <a:latin typeface="Calibri" panose="020F0502020204030204" pitchFamily="34" charset="0"/>
                <a:ea typeface="宋体" panose="02010600030101010101" pitchFamily="2" charset="-122"/>
                <a:cs typeface="Times New Roman" panose="02020603050405020304" pitchFamily="18" charset="0"/>
              </a:rPr>
              <a:t>“左看看右看看”然后慢速通过，因为还是有很多逆行的，闯红灯的行人或电瓶车；</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en-US" kern="100" dirty="0">
                <a:latin typeface="Calibri" panose="020F0502020204030204" pitchFamily="34" charset="0"/>
                <a:ea typeface="宋体" panose="02010600030101010101" pitchFamily="2" charset="-122"/>
                <a:cs typeface="Times New Roman" panose="02020603050405020304" pitchFamily="18" charset="0"/>
              </a:rPr>
              <a:t>有几条</a:t>
            </a:r>
            <a:r>
              <a:rPr lang="zh-CN" altLang="zh-CN" kern="100" dirty="0">
                <a:latin typeface="Calibri" panose="020F0502020204030204" pitchFamily="34" charset="0"/>
                <a:ea typeface="宋体" panose="02010600030101010101" pitchFamily="2" charset="-122"/>
                <a:cs typeface="Times New Roman" panose="02020603050405020304" pitchFamily="18" charset="0"/>
              </a:rPr>
              <a:t>转弯</a:t>
            </a:r>
            <a:r>
              <a:rPr lang="zh-CN" altLang="en-US" kern="100" dirty="0">
                <a:latin typeface="Calibri" panose="020F0502020204030204" pitchFamily="34" charset="0"/>
                <a:ea typeface="宋体" panose="02010600030101010101" pitchFamily="2" charset="-122"/>
                <a:cs typeface="Times New Roman" panose="02020603050405020304" pitchFamily="18" charset="0"/>
              </a:rPr>
              <a:t>车道</a:t>
            </a:r>
            <a:r>
              <a:rPr lang="zh-CN" altLang="zh-CN" kern="100" dirty="0">
                <a:latin typeface="Calibri" panose="020F0502020204030204" pitchFamily="34" charset="0"/>
                <a:ea typeface="宋体" panose="02010600030101010101" pitchFamily="2" charset="-122"/>
                <a:cs typeface="Times New Roman" panose="02020603050405020304" pitchFamily="18" charset="0"/>
              </a:rPr>
              <a:t>时，</a:t>
            </a:r>
            <a:r>
              <a:rPr lang="zh-CN" altLang="en-US" kern="100" dirty="0">
                <a:latin typeface="Calibri" panose="020F0502020204030204" pitchFamily="34" charset="0"/>
                <a:ea typeface="宋体" panose="02010600030101010101" pitchFamily="2" charset="-122"/>
                <a:cs typeface="Times New Roman" panose="02020603050405020304" pitchFamily="18" charset="0"/>
              </a:rPr>
              <a:t>要</a:t>
            </a:r>
            <a:r>
              <a:rPr lang="zh-CN" altLang="zh-CN" kern="100" dirty="0">
                <a:latin typeface="Calibri" panose="020F0502020204030204" pitchFamily="34" charset="0"/>
                <a:ea typeface="宋体" panose="02010600030101010101" pitchFamily="2" charset="-122"/>
                <a:cs typeface="Times New Roman" panose="02020603050405020304" pitchFamily="18" charset="0"/>
              </a:rPr>
              <a:t>注意两车之间的距离</a:t>
            </a:r>
            <a:r>
              <a:rPr lang="zh-CN" altLang="en-US" kern="100" dirty="0">
                <a:latin typeface="Calibri" panose="020F0502020204030204" pitchFamily="34" charset="0"/>
                <a:ea typeface="宋体" panose="02010600030101010101" pitchFamily="2" charset="-122"/>
                <a:cs typeface="Times New Roman" panose="02020603050405020304" pitchFamily="18" charset="0"/>
              </a:rPr>
              <a:t>。</a:t>
            </a:r>
            <a:r>
              <a:rPr lang="zh-CN" altLang="zh-CN" kern="100" dirty="0">
                <a:latin typeface="Calibri" panose="020F0502020204030204" pitchFamily="34" charset="0"/>
                <a:ea typeface="宋体" panose="02010600030101010101" pitchFamily="2" charset="-122"/>
                <a:cs typeface="Times New Roman" panose="02020603050405020304" pitchFamily="18" charset="0"/>
              </a:rPr>
              <a:t>此时，一定要注意慢点开，以免左边车辆挡住你的视线，看不到左边有行人</a:t>
            </a:r>
            <a:r>
              <a:rPr lang="en-US" altLang="zh-CN" kern="100" dirty="0">
                <a:latin typeface="Calibri" panose="020F0502020204030204" pitchFamily="34" charset="0"/>
                <a:ea typeface="宋体" panose="02010600030101010101" pitchFamily="2" charset="-122"/>
                <a:cs typeface="Times New Roman" panose="02020603050405020304" pitchFamily="18" charset="0"/>
              </a:rPr>
              <a:t>/</a:t>
            </a:r>
            <a:r>
              <a:rPr lang="zh-CN" altLang="zh-CN" kern="100" dirty="0">
                <a:latin typeface="Calibri" panose="020F0502020204030204" pitchFamily="34" charset="0"/>
                <a:ea typeface="宋体" panose="02010600030101010101" pitchFamily="2" charset="-122"/>
                <a:cs typeface="Times New Roman" panose="02020603050405020304" pitchFamily="18" charset="0"/>
              </a:rPr>
              <a:t>电瓶车抢行而发生</a:t>
            </a:r>
            <a:r>
              <a:rPr lang="zh-CN" altLang="en-US" kern="100" dirty="0">
                <a:latin typeface="Calibri" panose="020F0502020204030204" pitchFamily="34" charset="0"/>
                <a:ea typeface="宋体" panose="02010600030101010101" pitchFamily="2" charset="-122"/>
                <a:cs typeface="Times New Roman" panose="02020603050405020304" pitchFamily="18" charset="0"/>
              </a:rPr>
              <a:t>意外</a:t>
            </a:r>
            <a:r>
              <a:rPr lang="zh-CN" altLang="zh-CN" kern="100" dirty="0">
                <a:latin typeface="Calibri" panose="020F0502020204030204" pitchFamily="34" charset="0"/>
                <a:ea typeface="宋体" panose="02010600030101010101" pitchFamily="2" charset="-122"/>
                <a:cs typeface="Times New Roman" panose="02020603050405020304" pitchFamily="18" charset="0"/>
              </a:rPr>
              <a:t>事故。</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3619991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xmlns="" id="{9723CBF2-061D-4D1E-A455-4BB516337747}"/>
              </a:ext>
            </a:extLst>
          </p:cNvPr>
          <p:cNvSpPr txBox="1">
            <a:spLocks noChangeArrowheads="1"/>
          </p:cNvSpPr>
          <p:nvPr/>
        </p:nvSpPr>
        <p:spPr bwMode="auto">
          <a:xfrm>
            <a:off x="238835" y="390720"/>
            <a:ext cx="4611059"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2" name="矩形 1">
            <a:extLst>
              <a:ext uri="{FF2B5EF4-FFF2-40B4-BE49-F238E27FC236}">
                <a16:creationId xmlns:a16="http://schemas.microsoft.com/office/drawing/2014/main" xmlns="" id="{D25DDB16-593A-44A7-8B34-7E4C80593146}"/>
              </a:ext>
            </a:extLst>
          </p:cNvPr>
          <p:cNvSpPr/>
          <p:nvPr/>
        </p:nvSpPr>
        <p:spPr>
          <a:xfrm>
            <a:off x="410816" y="1541101"/>
            <a:ext cx="7686261" cy="3984424"/>
          </a:xfrm>
          <a:prstGeom prst="rect">
            <a:avLst/>
          </a:prstGeom>
        </p:spPr>
        <p:txBody>
          <a:bodyPr wrap="square">
            <a:spAutoFit/>
          </a:bodyPr>
          <a:lstStyle/>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长途驾车时：</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行车前检查车辆状况，了解路况信息，避开堵车路线；</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遵守限速要求，不开斗气车，和前车保持安全距离，高速上行驶时，要注意与前面</a:t>
            </a:r>
            <a:r>
              <a:rPr lang="en-US" altLang="zh-CN" kern="100" dirty="0">
                <a:latin typeface="Calibri" panose="020F0502020204030204" pitchFamily="34" charset="0"/>
                <a:ea typeface="宋体" panose="02010600030101010101" pitchFamily="2" charset="-122"/>
                <a:cs typeface="Times New Roman" panose="02020603050405020304" pitchFamily="18" charset="0"/>
              </a:rPr>
              <a:t>2-3</a:t>
            </a:r>
            <a:r>
              <a:rPr lang="zh-CN" altLang="zh-CN" kern="100" dirty="0">
                <a:latin typeface="Calibri" panose="020F0502020204030204" pitchFamily="34" charset="0"/>
                <a:ea typeface="宋体" panose="02010600030101010101" pitchFamily="2" charset="-122"/>
                <a:cs typeface="Times New Roman" panose="02020603050405020304" pitchFamily="18" charset="0"/>
              </a:rPr>
              <a:t>辆车之间的安全距离，还要注意与后车的安全距离，提前制动，开启双闪提醒后车，以免因前车紧急刹车造成追尾；</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不随意变道；如遇堵车，排队等候通行，切忌穿插，防止发生碰擦事故。</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中途注意休息，一般连续驾驶</a:t>
            </a:r>
            <a:r>
              <a:rPr lang="en-US" altLang="zh-CN" kern="100" dirty="0">
                <a:latin typeface="Calibri" panose="020F0502020204030204" pitchFamily="34" charset="0"/>
                <a:ea typeface="宋体" panose="02010600030101010101" pitchFamily="2" charset="-122"/>
                <a:cs typeface="Times New Roman" panose="02020603050405020304" pitchFamily="18" charset="0"/>
              </a:rPr>
              <a:t>2</a:t>
            </a:r>
            <a:r>
              <a:rPr lang="zh-CN" altLang="zh-CN" kern="100" dirty="0">
                <a:latin typeface="Calibri" panose="020F0502020204030204" pitchFamily="34" charset="0"/>
                <a:ea typeface="宋体" panose="02010600030101010101" pitchFamily="2" charset="-122"/>
                <a:cs typeface="Times New Roman" panose="02020603050405020304" pitchFamily="18" charset="0"/>
              </a:rPr>
              <a:t>小时左右就应该</a:t>
            </a:r>
            <a:r>
              <a:rPr lang="zh-CN" altLang="en-US" kern="100" dirty="0">
                <a:latin typeface="Calibri" panose="020F0502020204030204" pitchFamily="34" charset="0"/>
                <a:ea typeface="宋体" panose="02010600030101010101" pitchFamily="2" charset="-122"/>
                <a:cs typeface="Times New Roman" panose="02020603050405020304" pitchFamily="18" charset="0"/>
              </a:rPr>
              <a:t>停车</a:t>
            </a:r>
            <a:r>
              <a:rPr lang="zh-CN" altLang="zh-CN" kern="100" dirty="0">
                <a:latin typeface="Calibri" panose="020F0502020204030204" pitchFamily="34" charset="0"/>
                <a:ea typeface="宋体" panose="02010600030101010101" pitchFamily="2" charset="-122"/>
                <a:cs typeface="Times New Roman" panose="02020603050405020304" pitchFamily="18" charset="0"/>
              </a:rPr>
              <a:t>休息，缓解疲劳，保持良好的精神状态</a:t>
            </a:r>
            <a:r>
              <a:rPr lang="zh-CN" altLang="en-US" kern="100" dirty="0">
                <a:latin typeface="Calibri" panose="020F0502020204030204" pitchFamily="34" charset="0"/>
                <a:ea typeface="宋体" panose="02010600030101010101" pitchFamily="2" charset="-122"/>
                <a:cs typeface="Times New Roman" panose="02020603050405020304" pitchFamily="18" charset="0"/>
              </a:rPr>
              <a:t>；</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3645" y="122330"/>
            <a:ext cx="1589809" cy="536780"/>
          </a:xfrm>
          <a:prstGeom prst="rect">
            <a:avLst/>
          </a:prstGeom>
        </p:spPr>
      </p:pic>
    </p:spTree>
    <p:extLst>
      <p:ext uri="{BB962C8B-B14F-4D97-AF65-F5344CB8AC3E}">
        <p14:creationId xmlns:p14="http://schemas.microsoft.com/office/powerpoint/2010/main" val="19492436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8138</TotalTime>
  <Words>732</Words>
  <Application>Microsoft Office PowerPoint</Application>
  <PresentationFormat>全屏显示(4:3)</PresentationFormat>
  <Paragraphs>43</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黑体</vt:lpstr>
      <vt:lpstr>华文琥珀</vt:lpstr>
      <vt:lpstr>华文楷体</vt:lpstr>
      <vt:lpstr>华文新魏</vt:lpstr>
      <vt:lpstr>宋体</vt:lpstr>
      <vt:lpstr>Arial Black</vt:lpstr>
      <vt:lpstr>Bookman Old Style</vt:lpstr>
      <vt:lpstr>Calibri</vt:lpstr>
      <vt:lpstr>Gill Sans MT</vt:lpstr>
      <vt:lpstr>Times New Roman</vt:lpstr>
      <vt:lpstr>Wingdings</vt:lpstr>
      <vt:lpstr>Wingdings 3</vt:lpstr>
      <vt:lpstr>质朴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HR-Yan Jing</dc:creator>
  <cp:lastModifiedBy>HR-Yan Jing</cp:lastModifiedBy>
  <cp:revision>670</cp:revision>
  <dcterms:created xsi:type="dcterms:W3CDTF">2018-06-12T05:17:37Z</dcterms:created>
  <dcterms:modified xsi:type="dcterms:W3CDTF">2019-11-01T03:24:33Z</dcterms:modified>
</cp:coreProperties>
</file>